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1" r:id="rId2"/>
    <p:sldId id="292" r:id="rId3"/>
    <p:sldId id="293" r:id="rId4"/>
    <p:sldId id="294" r:id="rId5"/>
    <p:sldId id="351" r:id="rId6"/>
    <p:sldId id="353" r:id="rId7"/>
    <p:sldId id="361" r:id="rId8"/>
    <p:sldId id="345" r:id="rId9"/>
    <p:sldId id="320" r:id="rId10"/>
    <p:sldId id="318" r:id="rId11"/>
    <p:sldId id="319" r:id="rId12"/>
    <p:sldId id="333" r:id="rId13"/>
    <p:sldId id="340" r:id="rId14"/>
    <p:sldId id="298" r:id="rId15"/>
    <p:sldId id="299" r:id="rId16"/>
    <p:sldId id="343" r:id="rId17"/>
    <p:sldId id="35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AD021-8FE6-8F09-0AFC-BDB0E4BBE4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39E854-2827-168B-EBD8-C9A549D738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C57B5-58DB-B118-12B5-81991B598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50D0-7BDB-4C71-BA81-48A1CE5B128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565B1-5C91-A180-F94D-F0F822D2D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86160-AB43-83AA-B519-468DAAE22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005FF-4375-4658-A7DC-FD95D156A2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1625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A3106-1B4A-363B-5DFC-F252C0DA4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01330C-A225-16D1-F912-150F8E2346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78710-76E1-5659-F27A-80BE8D4D1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50D0-7BDB-4C71-BA81-48A1CE5B128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1FC40-057D-BACC-04E8-E16EC441E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8F542-A3B0-F11C-6302-41DF4189B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005FF-4375-4658-A7DC-FD95D156A2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0820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626D39-9D7B-289A-7553-6448998737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1094B5-82BE-26B9-DDD5-53ACA7A881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5D5272-EBA5-57A3-B2A0-CFEF2EEE0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50D0-7BDB-4C71-BA81-48A1CE5B128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D07E3-751F-E260-4BF9-80B985E09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6D69D-9A31-3898-B85A-7C0209D1B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005FF-4375-4658-A7DC-FD95D156A2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9278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AE863-4927-D598-BE01-1F4F16235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87E6A-3B66-43C1-F6AE-8F183FA2E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6A3B3-BFA0-426B-D777-3F220800B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50D0-7BDB-4C71-BA81-48A1CE5B128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EEB55-53EE-5CBA-A42D-F3FDEB6FF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9F6BC-22ED-87EF-22A5-4E6FF672C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005FF-4375-4658-A7DC-FD95D156A2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1865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C515E-425F-07AE-B4F3-AC07EF8FB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2F4A4-4E8D-D59C-2966-8EEBBF885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F46D0-3EF3-EF3E-EBDC-4CEF6ED13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50D0-7BDB-4C71-BA81-48A1CE5B128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4A9-C2BC-9330-A750-34C861BB1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A909E-1DE9-9858-18B7-19780189B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005FF-4375-4658-A7DC-FD95D156A2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5664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9446-9249-F1E6-89AF-07A999591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997EB-78BF-13C6-286E-B3FC6EA97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F1FD6-4AEE-C05A-A5FA-0E340C15F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E43163-A46D-9853-E707-46C0EFB2A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50D0-7BDB-4C71-BA81-48A1CE5B128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D6FFF7-4A12-B4DB-DCB4-1FAD91264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9EE26-0456-77A2-AE69-AED807848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005FF-4375-4658-A7DC-FD95D156A2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3621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223BB-472E-0CB6-0592-D84A836FE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BC549-AAC7-8E81-1CE2-D8B5D28B4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AAA779-BF7B-9DED-7BEF-3B8823AEA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101D6B-6845-7682-343A-5EBF1C5C7E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BB1BD8-2C76-AC78-5D55-9AF15F0035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64DC2A-0FA6-743B-4FBA-06400A1A9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50D0-7BDB-4C71-BA81-48A1CE5B128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46898C-FB0B-CFB4-97D7-1E8E7ED59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0239E2-BFCA-7998-5227-74A3EA4B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005FF-4375-4658-A7DC-FD95D156A2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2850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D9F4F-11B2-FB82-CCD6-545AACA1E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55194A-8B30-A819-6D32-198BD1105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50D0-7BDB-4C71-BA81-48A1CE5B128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177360-3155-8D5B-1343-BF7C2CE7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A286EC-74C4-B9FB-724D-310908EA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005FF-4375-4658-A7DC-FD95D156A2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1185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B8A560-E2BD-4243-9CD4-676F5A975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50D0-7BDB-4C71-BA81-48A1CE5B128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CB9402-3B71-15CB-D2C5-B492875B5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9486F-ACE3-186A-56EB-B12AE577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005FF-4375-4658-A7DC-FD95D156A2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0691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A937-C1DA-3280-4E60-CED9F93BD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53D29-D621-27B2-BA4C-DD9302DA6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05A901-F0F7-7082-A4F8-3CC14C915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83C59A-CD82-93B1-0D69-5B06A1F0A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50D0-7BDB-4C71-BA81-48A1CE5B128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9AEE03-252C-673B-D36B-06862F713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CC61A-D555-0B23-81E8-A3D60188D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005FF-4375-4658-A7DC-FD95D156A2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3515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8DA91-9457-BDB2-A7D1-03C316089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98D0D9-CFCC-9C4F-2701-2421F79375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E98AF-6AF0-B341-651E-6C845BF590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AD38F7-82B4-FB30-C6F0-B58CC8369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50D0-7BDB-4C71-BA81-48A1CE5B128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2E1E04-8A1A-2CA9-957C-EDDE3EA27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1AB3F9-361F-17B8-DD29-4F365901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005FF-4375-4658-A7DC-FD95D156A2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3470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BDCC9D-57D7-0F07-8D7B-994B561C5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88057-3677-AC43-040A-80A7B64E10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BBE30-661F-CA9E-F705-7C25BF638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FA50D0-7BDB-4C71-BA81-48A1CE5B128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7BD4A-2167-51B5-92DF-1C0DA9C07F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44454-20CB-EB9B-6B09-C5A75A866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E005FF-4375-4658-A7DC-FD95D156A25F}" type="slidenum">
              <a:rPr lang="en-IN" smtClean="0"/>
              <a:t>‹#›</a:t>
            </a:fld>
            <a:endParaRPr lang="en-IN"/>
          </a:p>
        </p:txBody>
      </p:sp>
      <p:sp>
        <p:nvSpPr>
          <p:cNvPr id="900" name="AccentBarRed"/>
          <p:cNvSpPr/>
          <p:nvPr/>
        </p:nvSpPr>
        <p:spPr>
          <a:xfrm>
            <a:off x="0" y="6781800"/>
            <a:ext cx="7315200" cy="762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01" name="AccentBarBlue"/>
          <p:cNvSpPr/>
          <p:nvPr/>
        </p:nvSpPr>
        <p:spPr>
          <a:xfrm>
            <a:off x="7315200" y="6781800"/>
            <a:ext cx="4876800" cy="76200"/>
          </a:xfrm>
          <a:prstGeom prst="rect">
            <a:avLst/>
          </a:prstGeom>
          <a:solidFill>
            <a:srgbClr val="2E9FD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02" name="CornerAccent"/>
          <p:cNvSpPr/>
          <p:nvPr/>
        </p:nvSpPr>
        <p:spPr>
          <a:xfrm flipH="1" flipV="1">
            <a:off x="10668000" y="0"/>
            <a:ext cx="1524000" cy="889000"/>
          </a:xfrm>
          <a:prstGeom prst="rtTriangle">
            <a:avLst/>
          </a:prstGeom>
          <a:solidFill>
            <a:srgbClr val="EAF3FA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6238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F2438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3475C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11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svg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32.svg"/><Relationship Id="rId2" Type="http://schemas.openxmlformats.org/officeDocument/2006/relationships/image" Target="../media/image28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svg"/><Relationship Id="rId5" Type="http://schemas.openxmlformats.org/officeDocument/2006/relationships/image" Target="../media/image23.svg"/><Relationship Id="rId4" Type="http://schemas.openxmlformats.org/officeDocument/2006/relationships/image" Target="../media/image3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33.sv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svg"/><Relationship Id="rId4" Type="http://schemas.openxmlformats.org/officeDocument/2006/relationships/image" Target="../media/image1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sv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svg"/><Relationship Id="rId4" Type="http://schemas.openxmlformats.org/officeDocument/2006/relationships/image" Target="../media/image37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svg"/><Relationship Id="rId4" Type="http://schemas.openxmlformats.org/officeDocument/2006/relationships/image" Target="../media/image40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23.sv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51C95-E463-929D-86F4-92ADAAE485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1000" y="3683000"/>
            <a:ext cx="8890000" cy="1143000"/>
          </a:xfrm>
        </p:spPr>
        <p:txBody>
          <a:bodyPr>
            <a:normAutofit/>
          </a:bodyPr>
          <a:lstStyle/>
          <a:p>
            <a:r>
              <a:rPr lang="en-IN" sz="4000"/>
              <a:t>Securing Your Digital Future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0C645-BD21-47BF-060C-D6EE5D48D3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1000" y="4889500"/>
            <a:ext cx="8890000" cy="1016000"/>
          </a:xfrm>
        </p:spPr>
        <p:txBody>
          <a:bodyPr>
            <a:normAutofit/>
          </a:bodyPr>
          <a:lstStyle/>
          <a:p>
            <a:r>
              <a:rPr lang="en-IN" sz="1600"/>
              <a:t>DefendShield CyberSecurity (OPC) Private Limited
Penetration Testing  •  Red Teaming  •  SOC Services  |  defendshieldcybersecurity.com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2FF585-EAC0-4284-B875-0CD205D10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0" y="889000"/>
            <a:ext cx="5080000" cy="238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1433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800"/>
                                  <p:tgtEl>
                                    <p:spTgt spid="4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42" presetClass="entr" presetSubtype="0" fill="hold" grpId="0" nodeType="withEffect">
                            <p:stCondLst>
                              <p:cond delay="5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700"/>
                                  <p:tgtEl>
                                    <p:spTgt spid="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0" dur="700" fill="hold"/>
                                  <p:tgtEl>
                                    <p:spTgt spid="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1" presetID="42" presetClass="entr" presetSubtype="0" fill="hold" grpId="0" nodeType="withEffect">
                            <p:stCondLst>
                              <p:cond delay="1000"/>
                            </p:stCondLst>
                            <p:childTnLst>
                              <p:set>
                                <p:cBhvr>
                                  <p:cTn id="1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3" dur="700"/>
                                  <p:tgtEl>
                                    <p:spTgt spid="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4" dur="700" fill="hold"/>
                                  <p:tgtEl>
                                    <p:spTgt spid="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F5A29-5CBC-FBD3-FC4A-D0208C08E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Products - Pentest Ops &amp; Simulation</a:t>
            </a:r>
            <a:endParaRPr lang="en-IN" dirty="0"/>
          </a:p>
        </p:txBody>
      </p:sp>
      <p:sp>
        <p:nvSpPr>
          <p:cNvPr id="30" name="ProdTile30"/>
          <p:cNvSpPr/>
          <p:nvPr/>
        </p:nvSpPr>
        <p:spPr>
          <a:xfrm>
            <a:off x="838200" y="20320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5E3EF"/>
            </a:solidFill>
          </a:ln>
        </p:spPr>
        <p:txBody>
          <a:bodyPr lIns="190500" tIns="762000" rIns="190500" bIns="152400" anchor="t">
            <a:norm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DefendShield-WebSuite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Web app testing proxy tool for deep manual security analysis.</a:t>
            </a:r>
          </a:p>
        </p:txBody>
      </p:sp>
      <p:sp>
        <p:nvSpPr>
          <p:cNvPr id="31" name="ProdTile31"/>
          <p:cNvSpPr/>
          <p:nvPr/>
        </p:nvSpPr>
        <p:spPr>
          <a:xfrm>
            <a:off x="4406900" y="20320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5E3EF"/>
            </a:solidFill>
          </a:ln>
        </p:spPr>
        <p:txBody>
          <a:bodyPr lIns="190500" tIns="762000" rIns="190500" bIns="152400" anchor="t">
            <a:norm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DefendShield-PenTrack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Pentest management - checklists, SLA and closure tracking, auto reports.</a:t>
            </a:r>
          </a:p>
        </p:txBody>
      </p:sp>
      <p:sp>
        <p:nvSpPr>
          <p:cNvPr id="32" name="ProdTile32"/>
          <p:cNvSpPr/>
          <p:nvPr/>
        </p:nvSpPr>
        <p:spPr>
          <a:xfrm>
            <a:off x="7975600" y="20320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5E3EF"/>
            </a:solidFill>
          </a:ln>
        </p:spPr>
        <p:txBody>
          <a:bodyPr lIns="190500" tIns="762000" rIns="190500" bIns="152400" anchor="t">
            <a:norm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DefendShield-SafePhish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Phishing simulation with training and ReportPhish email analysis.</a:t>
            </a:r>
          </a:p>
        </p:txBody>
      </p:sp>
      <p:sp>
        <p:nvSpPr>
          <p:cNvPr id="33" name="ProdTile33"/>
          <p:cNvSpPr/>
          <p:nvPr/>
        </p:nvSpPr>
        <p:spPr>
          <a:xfrm>
            <a:off x="838200" y="42545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5E3EF"/>
            </a:solidFill>
          </a:ln>
        </p:spPr>
        <p:txBody>
          <a:bodyPr lIns="190500" tIns="762000" rIns="190500" bIns="152400" anchor="t">
            <a:norm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DefendShield-WifiScanner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Wi-Fi scans - rogue AP detection, PCI-DSS reports, retest validation.</a:t>
            </a:r>
          </a:p>
        </p:txBody>
      </p:sp>
      <p:sp>
        <p:nvSpPr>
          <p:cNvPr id="34" name="ProdTile34"/>
          <p:cNvSpPr/>
          <p:nvPr/>
        </p:nvSpPr>
        <p:spPr>
          <a:xfrm>
            <a:off x="4406900" y="42545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5E3EF"/>
            </a:solidFill>
          </a:ln>
        </p:spPr>
        <p:txBody>
          <a:bodyPr lIns="190500" tIns="762000" rIns="190500" bIns="152400" anchor="t">
            <a:norm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DefendShield-StormTester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Network storm testing to validate resilience under stress.</a:t>
            </a:r>
          </a:p>
        </p:txBody>
      </p:sp>
      <p:sp>
        <p:nvSpPr>
          <p:cNvPr id="35" name="ProdTile35"/>
          <p:cNvSpPr/>
          <p:nvPr/>
        </p:nvSpPr>
        <p:spPr>
          <a:xfrm>
            <a:off x="7975600" y="42545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5E3EF"/>
            </a:solidFill>
          </a:ln>
        </p:spPr>
        <p:txBody>
          <a:bodyPr lIns="190500" tIns="762000" rIns="190500" bIns="152400" anchor="t">
            <a:norm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DefendShield-Firewall-Audit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Automated auditing of firewall rules and configuration.</a:t>
            </a:r>
          </a:p>
        </p:txBody>
      </p:sp>
      <p:pic>
        <p:nvPicPr>
          <p:cNvPr id="36" name="Graphic 36" descr="Web testing proxy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8700" y="2209800"/>
            <a:ext cx="457200" cy="457200"/>
          </a:xfrm>
          <a:prstGeom prst="rect">
            <a:avLst/>
          </a:prstGeom>
        </p:spPr>
      </p:pic>
      <p:pic>
        <p:nvPicPr>
          <p:cNvPr id="37" name="Graphic 37" descr="Checklist tracking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7400" y="2209800"/>
            <a:ext cx="457200" cy="457200"/>
          </a:xfrm>
          <a:prstGeom prst="rect">
            <a:avLst/>
          </a:prstGeom>
        </p:spPr>
      </p:pic>
      <p:pic>
        <p:nvPicPr>
          <p:cNvPr id="38" name="Graphic 38" descr="Phishing email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66100" y="2209800"/>
            <a:ext cx="457200" cy="457200"/>
          </a:xfrm>
          <a:prstGeom prst="rect">
            <a:avLst/>
          </a:prstGeom>
        </p:spPr>
      </p:pic>
      <p:pic>
        <p:nvPicPr>
          <p:cNvPr id="39" name="Graphic 39" descr="WiFi scanning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8700" y="4432300"/>
            <a:ext cx="457200" cy="457200"/>
          </a:xfrm>
          <a:prstGeom prst="rect">
            <a:avLst/>
          </a:prstGeom>
        </p:spPr>
      </p:pic>
      <p:pic>
        <p:nvPicPr>
          <p:cNvPr id="40" name="Graphic 40" descr="Storm testing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97400" y="4432300"/>
            <a:ext cx="457200" cy="457200"/>
          </a:xfrm>
          <a:prstGeom prst="rect">
            <a:avLst/>
          </a:prstGeom>
        </p:spPr>
      </p:pic>
      <p:pic>
        <p:nvPicPr>
          <p:cNvPr id="41" name="Graphic 41" descr="Firewall audit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66100" y="443230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408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600"/>
                                  <p:tgtEl>
                                    <p:spTgt spid="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42" presetClass="entr" presetSubtype="0" fill="hold" grpId="0" nodeType="withEffect">
                            <p:stCondLst>
                              <p:cond delay="3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500"/>
                                  <p:tgtEl>
                                    <p:spTgt spid="3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0" dur="500" fill="hold"/>
                                  <p:tgtEl>
                                    <p:spTgt spid="3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1" presetID="42" presetClass="entr" presetSubtype="0" fill="hold" grpId="0" nodeType="withEffect">
                            <p:stCondLst>
                              <p:cond delay="300"/>
                            </p:stCondLst>
                            <p:childTnLst>
                              <p:set>
                                <p:cBhvr>
                                  <p:cTn id="1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6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3" dur="500"/>
                                  <p:tgtEl>
                                    <p:spTgt spid="36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4" dur="500" fill="hold"/>
                                  <p:tgtEl>
                                    <p:spTgt spid="36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5" presetID="42" presetClass="entr" presetSubtype="0" fill="hold" grpId="0" nodeType="withEffect">
                            <p:stCondLst>
                              <p:cond delay="450"/>
                            </p:stCondLst>
                            <p:childTnLst>
                              <p:set>
                                <p:cBhvr>
                                  <p:cTn id="1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7" dur="500"/>
                                  <p:tgtEl>
                                    <p:spTgt spid="3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8" dur="500" fill="hold"/>
                                  <p:tgtEl>
                                    <p:spTgt spid="3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9" presetID="42" presetClass="entr" presetSubtype="0" fill="hold" grpId="0" nodeType="withEffect">
                            <p:stCondLst>
                              <p:cond delay="450"/>
                            </p:stCondLst>
                            <p:childTnLst>
                              <p:set>
                                <p:cBhvr>
                                  <p:cTn id="2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7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1" dur="500"/>
                                  <p:tgtEl>
                                    <p:spTgt spid="37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2" dur="500" fill="hold"/>
                                  <p:tgtEl>
                                    <p:spTgt spid="37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3" presetID="42" presetClass="entr" presetSubtype="0" fill="hold" grpId="0" nodeType="withEffect">
                            <p:stCondLst>
                              <p:cond delay="600"/>
                            </p:stCondLst>
                            <p:childTnLst>
                              <p:set>
                                <p:cBhvr>
                                  <p:cTn id="2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5" dur="500"/>
                                  <p:tgtEl>
                                    <p:spTgt spid="3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6" dur="500" fill="hold"/>
                                  <p:tgtEl>
                                    <p:spTgt spid="3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7" presetID="42" presetClass="entr" presetSubtype="0" fill="hold" grpId="0" nodeType="withEffect">
                            <p:stCondLst>
                              <p:cond delay="600"/>
                            </p:stCondLst>
                            <p:childTnLst>
                              <p:set>
                                <p:cBhvr>
                                  <p:cTn id="2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8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9" dur="500"/>
                                  <p:tgtEl>
                                    <p:spTgt spid="38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0" dur="500" fill="hold"/>
                                  <p:tgtEl>
                                    <p:spTgt spid="38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1" presetID="42" presetClass="entr" presetSubtype="0" fill="hold" grpId="0" nodeType="withEffect">
                            <p:stCondLst>
                              <p:cond delay="750"/>
                            </p:stCondLst>
                            <p:childTnLst>
                              <p:set>
                                <p:cBhvr>
                                  <p:cTn id="3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3" dur="500"/>
                                  <p:tgtEl>
                                    <p:spTgt spid="3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4" dur="500" fill="hold"/>
                                  <p:tgtEl>
                                    <p:spTgt spid="3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5" presetID="42" presetClass="entr" presetSubtype="0" fill="hold" grpId="0" nodeType="withEffect">
                            <p:stCondLst>
                              <p:cond delay="750"/>
                            </p:stCondLst>
                            <p:childTnLst>
                              <p:set>
                                <p:cBhvr>
                                  <p:cTn id="3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9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7" dur="500"/>
                                  <p:tgtEl>
                                    <p:spTgt spid="39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8" dur="500" fill="hold"/>
                                  <p:tgtEl>
                                    <p:spTgt spid="39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9" presetID="42" presetClass="entr" presetSubtype="0" fill="hold" grpId="0" nodeType="withEffect">
                            <p:stCondLst>
                              <p:cond delay="900"/>
                            </p:stCondLst>
                            <p:childTnLst>
                              <p:set>
                                <p:cBhvr>
                                  <p:cTn id="4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41" dur="500"/>
                                  <p:tgtEl>
                                    <p:spTgt spid="34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42" dur="500" fill="hold"/>
                                  <p:tgtEl>
                                    <p:spTgt spid="34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43" presetID="42" presetClass="entr" presetSubtype="0" fill="hold" grpId="0" nodeType="withEffect">
                            <p:stCondLst>
                              <p:cond delay="900"/>
                            </p:stCondLst>
                            <p:childTnLst>
                              <p:set>
                                <p:cBhvr>
                                  <p:cTn id="4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45" dur="500"/>
                                  <p:tgtEl>
                                    <p:spTgt spid="4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46" dur="500" fill="hold"/>
                                  <p:tgtEl>
                                    <p:spTgt spid="4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47" presetID="42" presetClass="entr" presetSubtype="0" fill="hold" grpId="0" nodeType="withEffect">
                            <p:stCondLst>
                              <p:cond delay="1050"/>
                            </p:stCondLst>
                            <p:childTnLst>
                              <p:set>
                                <p:cBhvr>
                                  <p:cTn id="4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5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49" dur="500"/>
                                  <p:tgtEl>
                                    <p:spTgt spid="35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50" dur="500" fill="hold"/>
                                  <p:tgtEl>
                                    <p:spTgt spid="35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51" presetID="42" presetClass="entr" presetSubtype="0" fill="hold" grpId="0" nodeType="withEffect">
                            <p:stCondLst>
                              <p:cond delay="1050"/>
                            </p:stCondLst>
                            <p:childTnLst>
                              <p:set>
                                <p:cBhvr>
                                  <p:cTn id="5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53" dur="500"/>
                                  <p:tgtEl>
                                    <p:spTgt spid="4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54" dur="500" fill="hold"/>
                                  <p:tgtEl>
                                    <p:spTgt spid="4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81423-578D-A559-229D-97FE17E75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Products - Detection, Defense &amp; Delivery</a:t>
            </a:r>
            <a:endParaRPr lang="en-IN" dirty="0"/>
          </a:p>
        </p:txBody>
      </p:sp>
      <p:sp>
        <p:nvSpPr>
          <p:cNvPr id="30" name="ProdTile30"/>
          <p:cNvSpPr/>
          <p:nvPr/>
        </p:nvSpPr>
        <p:spPr>
          <a:xfrm>
            <a:off x="838200" y="20320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5E3EF"/>
            </a:solidFill>
          </a:ln>
        </p:spPr>
        <p:txBody>
          <a:bodyPr lIns="190500" tIns="762000" rIns="190500" bIns="152400" anchor="t">
            <a:norm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DefendShield-UEDR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Unified endpoint detection and response for every device.</a:t>
            </a:r>
          </a:p>
        </p:txBody>
      </p:sp>
      <p:sp>
        <p:nvSpPr>
          <p:cNvPr id="31" name="ProdTile31"/>
          <p:cNvSpPr/>
          <p:nvPr/>
        </p:nvSpPr>
        <p:spPr>
          <a:xfrm>
            <a:off x="4406900" y="20320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5E3EF"/>
            </a:solidFill>
          </a:ln>
        </p:spPr>
        <p:txBody>
          <a:bodyPr lIns="190500" tIns="762000" rIns="190500" bIns="152400" anchor="t">
            <a:norm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DefendShield-XDR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Extended detection and response across your entire estate.</a:t>
            </a:r>
          </a:p>
        </p:txBody>
      </p:sp>
      <p:sp>
        <p:nvSpPr>
          <p:cNvPr id="32" name="ProdTile32"/>
          <p:cNvSpPr/>
          <p:nvPr/>
        </p:nvSpPr>
        <p:spPr>
          <a:xfrm>
            <a:off x="7975600" y="20320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5E3EF"/>
            </a:solidFill>
          </a:ln>
        </p:spPr>
        <p:txBody>
          <a:bodyPr lIns="190500" tIns="762000" rIns="190500" bIns="152400" anchor="t">
            <a:norm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DefendShield-NSM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Network security monitoring via roaming agents or SPAN port.</a:t>
            </a:r>
          </a:p>
        </p:txBody>
      </p:sp>
      <p:sp>
        <p:nvSpPr>
          <p:cNvPr id="33" name="ProdTile33"/>
          <p:cNvSpPr/>
          <p:nvPr/>
        </p:nvSpPr>
        <p:spPr>
          <a:xfrm>
            <a:off x="838200" y="42545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5E3EF"/>
            </a:solidFill>
          </a:ln>
        </p:spPr>
        <p:txBody>
          <a:bodyPr lIns="190500" tIns="762000" rIns="190500" bIns="152400" anchor="t">
            <a:norm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DefendShield-WAF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Web application firewall blocking attacks at the edge.</a:t>
            </a:r>
          </a:p>
        </p:txBody>
      </p:sp>
      <p:sp>
        <p:nvSpPr>
          <p:cNvPr id="34" name="ProdTile34"/>
          <p:cNvSpPr/>
          <p:nvPr/>
        </p:nvSpPr>
        <p:spPr>
          <a:xfrm>
            <a:off x="4406900" y="42545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5E3EF"/>
            </a:solidFill>
          </a:ln>
        </p:spPr>
        <p:txBody>
          <a:bodyPr lIns="190500" tIns="762000" rIns="190500" bIns="152400" anchor="t">
            <a:norm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DefendShield-LoadBalancer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High-availability load balancing for web applications.</a:t>
            </a:r>
          </a:p>
        </p:txBody>
      </p:sp>
      <p:sp>
        <p:nvSpPr>
          <p:cNvPr id="35" name="ProdTile35"/>
          <p:cNvSpPr/>
          <p:nvPr/>
        </p:nvSpPr>
        <p:spPr>
          <a:xfrm>
            <a:off x="7975600" y="42545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5E3EF"/>
            </a:solidFill>
          </a:ln>
        </p:spPr>
        <p:txBody>
          <a:bodyPr lIns="190500" tIns="762000" rIns="190500" bIns="152400" anchor="t">
            <a:norm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DefendShield-Tunnelserve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Static IP and port mapping for clients - even while roaming.</a:t>
            </a:r>
          </a:p>
        </p:txBody>
      </p:sp>
      <p:pic>
        <p:nvPicPr>
          <p:cNvPr id="36" name="Graphic 36" descr="Endpoint device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8700" y="2209800"/>
            <a:ext cx="457200" cy="457200"/>
          </a:xfrm>
          <a:prstGeom prst="rect">
            <a:avLst/>
          </a:prstGeom>
        </p:spPr>
      </p:pic>
      <p:pic>
        <p:nvPicPr>
          <p:cNvPr id="37" name="Graphic 37" descr="Detection and response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7400" y="2209800"/>
            <a:ext cx="457200" cy="457200"/>
          </a:xfrm>
          <a:prstGeom prst="rect">
            <a:avLst/>
          </a:prstGeom>
        </p:spPr>
      </p:pic>
      <p:pic>
        <p:nvPicPr>
          <p:cNvPr id="38" name="Graphic 38" descr="Network monitoring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66100" y="2209800"/>
            <a:ext cx="457200" cy="457200"/>
          </a:xfrm>
          <a:prstGeom prst="rect">
            <a:avLst/>
          </a:prstGeom>
        </p:spPr>
      </p:pic>
      <p:pic>
        <p:nvPicPr>
          <p:cNvPr id="39" name="Graphic 39" descr="Web application firewall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8700" y="4432300"/>
            <a:ext cx="457200" cy="457200"/>
          </a:xfrm>
          <a:prstGeom prst="rect">
            <a:avLst/>
          </a:prstGeom>
        </p:spPr>
      </p:pic>
      <p:pic>
        <p:nvPicPr>
          <p:cNvPr id="40" name="Graphic 40" descr="Load balancer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97400" y="4432300"/>
            <a:ext cx="457200" cy="457200"/>
          </a:xfrm>
          <a:prstGeom prst="rect">
            <a:avLst/>
          </a:prstGeom>
        </p:spPr>
      </p:pic>
      <p:pic>
        <p:nvPicPr>
          <p:cNvPr id="41" name="Graphic 41" descr="Tunnel connection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66100" y="443230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4186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600"/>
                                  <p:tgtEl>
                                    <p:spTgt spid="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42" presetClass="entr" presetSubtype="0" fill="hold" grpId="0" nodeType="withEffect">
                            <p:stCondLst>
                              <p:cond delay="3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500"/>
                                  <p:tgtEl>
                                    <p:spTgt spid="3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0" dur="500" fill="hold"/>
                                  <p:tgtEl>
                                    <p:spTgt spid="3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1" presetID="42" presetClass="entr" presetSubtype="0" fill="hold" grpId="0" nodeType="withEffect">
                            <p:stCondLst>
                              <p:cond delay="300"/>
                            </p:stCondLst>
                            <p:childTnLst>
                              <p:set>
                                <p:cBhvr>
                                  <p:cTn id="1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6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3" dur="500"/>
                                  <p:tgtEl>
                                    <p:spTgt spid="36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4" dur="500" fill="hold"/>
                                  <p:tgtEl>
                                    <p:spTgt spid="36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5" presetID="42" presetClass="entr" presetSubtype="0" fill="hold" grpId="0" nodeType="withEffect">
                            <p:stCondLst>
                              <p:cond delay="450"/>
                            </p:stCondLst>
                            <p:childTnLst>
                              <p:set>
                                <p:cBhvr>
                                  <p:cTn id="1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7" dur="500"/>
                                  <p:tgtEl>
                                    <p:spTgt spid="3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8" dur="500" fill="hold"/>
                                  <p:tgtEl>
                                    <p:spTgt spid="3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9" presetID="42" presetClass="entr" presetSubtype="0" fill="hold" grpId="0" nodeType="withEffect">
                            <p:stCondLst>
                              <p:cond delay="450"/>
                            </p:stCondLst>
                            <p:childTnLst>
                              <p:set>
                                <p:cBhvr>
                                  <p:cTn id="2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7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1" dur="500"/>
                                  <p:tgtEl>
                                    <p:spTgt spid="37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2" dur="500" fill="hold"/>
                                  <p:tgtEl>
                                    <p:spTgt spid="37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3" presetID="42" presetClass="entr" presetSubtype="0" fill="hold" grpId="0" nodeType="withEffect">
                            <p:stCondLst>
                              <p:cond delay="600"/>
                            </p:stCondLst>
                            <p:childTnLst>
                              <p:set>
                                <p:cBhvr>
                                  <p:cTn id="2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5" dur="500"/>
                                  <p:tgtEl>
                                    <p:spTgt spid="3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6" dur="500" fill="hold"/>
                                  <p:tgtEl>
                                    <p:spTgt spid="3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7" presetID="42" presetClass="entr" presetSubtype="0" fill="hold" grpId="0" nodeType="withEffect">
                            <p:stCondLst>
                              <p:cond delay="600"/>
                            </p:stCondLst>
                            <p:childTnLst>
                              <p:set>
                                <p:cBhvr>
                                  <p:cTn id="2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8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9" dur="500"/>
                                  <p:tgtEl>
                                    <p:spTgt spid="38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0" dur="500" fill="hold"/>
                                  <p:tgtEl>
                                    <p:spTgt spid="38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1" presetID="42" presetClass="entr" presetSubtype="0" fill="hold" grpId="0" nodeType="withEffect">
                            <p:stCondLst>
                              <p:cond delay="750"/>
                            </p:stCondLst>
                            <p:childTnLst>
                              <p:set>
                                <p:cBhvr>
                                  <p:cTn id="3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3" dur="500"/>
                                  <p:tgtEl>
                                    <p:spTgt spid="3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4" dur="500" fill="hold"/>
                                  <p:tgtEl>
                                    <p:spTgt spid="3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5" presetID="42" presetClass="entr" presetSubtype="0" fill="hold" grpId="0" nodeType="withEffect">
                            <p:stCondLst>
                              <p:cond delay="750"/>
                            </p:stCondLst>
                            <p:childTnLst>
                              <p:set>
                                <p:cBhvr>
                                  <p:cTn id="3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9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7" dur="500"/>
                                  <p:tgtEl>
                                    <p:spTgt spid="39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8" dur="500" fill="hold"/>
                                  <p:tgtEl>
                                    <p:spTgt spid="39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9" presetID="42" presetClass="entr" presetSubtype="0" fill="hold" grpId="0" nodeType="withEffect">
                            <p:stCondLst>
                              <p:cond delay="900"/>
                            </p:stCondLst>
                            <p:childTnLst>
                              <p:set>
                                <p:cBhvr>
                                  <p:cTn id="4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41" dur="500"/>
                                  <p:tgtEl>
                                    <p:spTgt spid="34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42" dur="500" fill="hold"/>
                                  <p:tgtEl>
                                    <p:spTgt spid="34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43" presetID="42" presetClass="entr" presetSubtype="0" fill="hold" grpId="0" nodeType="withEffect">
                            <p:stCondLst>
                              <p:cond delay="900"/>
                            </p:stCondLst>
                            <p:childTnLst>
                              <p:set>
                                <p:cBhvr>
                                  <p:cTn id="4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45" dur="500"/>
                                  <p:tgtEl>
                                    <p:spTgt spid="4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46" dur="500" fill="hold"/>
                                  <p:tgtEl>
                                    <p:spTgt spid="4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47" presetID="42" presetClass="entr" presetSubtype="0" fill="hold" grpId="0" nodeType="withEffect">
                            <p:stCondLst>
                              <p:cond delay="1050"/>
                            </p:stCondLst>
                            <p:childTnLst>
                              <p:set>
                                <p:cBhvr>
                                  <p:cTn id="4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5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49" dur="500"/>
                                  <p:tgtEl>
                                    <p:spTgt spid="35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50" dur="500" fill="hold"/>
                                  <p:tgtEl>
                                    <p:spTgt spid="35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51" presetID="42" presetClass="entr" presetSubtype="0" fill="hold" grpId="0" nodeType="withEffect">
                            <p:stCondLst>
                              <p:cond delay="1050"/>
                            </p:stCondLst>
                            <p:childTnLst>
                              <p:set>
                                <p:cBhvr>
                                  <p:cTn id="5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53" dur="500"/>
                                  <p:tgtEl>
                                    <p:spTgt spid="4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54" dur="500" fill="hold"/>
                                  <p:tgtEl>
                                    <p:spTgt spid="4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DF0AE-3D80-904B-D80E-B08BA8559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Products - Scanning, Audit &amp; Analysis</a:t>
            </a:r>
            <a:endParaRPr lang="en-IN" dirty="0"/>
          </a:p>
        </p:txBody>
      </p:sp>
      <p:sp>
        <p:nvSpPr>
          <p:cNvPr id="30" name="ProdCard30"/>
          <p:cNvSpPr/>
          <p:nvPr/>
        </p:nvSpPr>
        <p:spPr>
          <a:xfrm>
            <a:off x="838200" y="1968500"/>
            <a:ext cx="5156200" cy="2095500"/>
          </a:xfrm>
          <a:prstGeom prst="roundRect">
            <a:avLst>
              <a:gd name="adj" fmla="val 5000"/>
            </a:avLst>
          </a:prstGeom>
          <a:solidFill>
            <a:srgbClr val="EEF4F9"/>
          </a:solidFill>
          <a:ln>
            <a:noFill/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DefendShield-ScanX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Advanced project-based port scanner - deeper discovery and faster results than Nmap.</a:t>
            </a:r>
          </a:p>
        </p:txBody>
      </p:sp>
      <p:sp>
        <p:nvSpPr>
          <p:cNvPr id="31" name="ProdCard31"/>
          <p:cNvSpPr/>
          <p:nvPr/>
        </p:nvSpPr>
        <p:spPr>
          <a:xfrm>
            <a:off x="6197600" y="1968500"/>
            <a:ext cx="5156200" cy="2095500"/>
          </a:xfrm>
          <a:prstGeom prst="roundRect">
            <a:avLst>
              <a:gd name="adj" fmla="val 5000"/>
            </a:avLst>
          </a:prstGeom>
          <a:solidFill>
            <a:srgbClr val="EEF4F9"/>
          </a:solidFill>
          <a:ln>
            <a:noFill/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DefendShield-WifiPT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Automated wireless penetration testing of your corporate Wi-Fi infrastructure.</a:t>
            </a:r>
          </a:p>
        </p:txBody>
      </p:sp>
      <p:sp>
        <p:nvSpPr>
          <p:cNvPr id="32" name="ProdCard32"/>
          <p:cNvSpPr/>
          <p:nvPr/>
        </p:nvSpPr>
        <p:spPr>
          <a:xfrm>
            <a:off x="838200" y="4254500"/>
            <a:ext cx="5156200" cy="2095500"/>
          </a:xfrm>
          <a:prstGeom prst="roundRect">
            <a:avLst>
              <a:gd name="adj" fmla="val 5000"/>
            </a:avLst>
          </a:prstGeom>
          <a:solidFill>
            <a:srgbClr val="EEF4F9"/>
          </a:solidFill>
          <a:ln>
            <a:noFill/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DefendShield-SCA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Software composition analysis - finds vulnerable open-source components in your code.</a:t>
            </a:r>
          </a:p>
        </p:txBody>
      </p:sp>
      <p:sp>
        <p:nvSpPr>
          <p:cNvPr id="33" name="ProdCard33"/>
          <p:cNvSpPr/>
          <p:nvPr/>
        </p:nvSpPr>
        <p:spPr>
          <a:xfrm>
            <a:off x="6197600" y="4254500"/>
            <a:ext cx="5156200" cy="2095500"/>
          </a:xfrm>
          <a:prstGeom prst="roundRect">
            <a:avLst>
              <a:gd name="adj" fmla="val 5000"/>
            </a:avLst>
          </a:prstGeom>
          <a:solidFill>
            <a:srgbClr val="EEF4F9"/>
          </a:solidFill>
          <a:ln>
            <a:noFill/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DefendShield-CloudAudit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Multi-cloud security auditing across AWS, Azure and GCP environments.</a:t>
            </a:r>
          </a:p>
        </p:txBody>
      </p:sp>
      <p:pic>
        <p:nvPicPr>
          <p:cNvPr id="34" name="Graphic 34" descr="Port scanner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6800" y="2730500"/>
            <a:ext cx="558800" cy="558800"/>
          </a:xfrm>
          <a:prstGeom prst="rect">
            <a:avLst/>
          </a:prstGeom>
        </p:spPr>
      </p:pic>
      <p:pic>
        <p:nvPicPr>
          <p:cNvPr id="35" name="Graphic 35" descr="Wi-Fi pentest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6200" y="2730500"/>
            <a:ext cx="558800" cy="558800"/>
          </a:xfrm>
          <a:prstGeom prst="rect">
            <a:avLst/>
          </a:prstGeom>
        </p:spPr>
      </p:pic>
      <p:pic>
        <p:nvPicPr>
          <p:cNvPr id="36" name="Graphic 36" descr="Software composition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" y="5016500"/>
            <a:ext cx="558800" cy="558800"/>
          </a:xfrm>
          <a:prstGeom prst="rect">
            <a:avLst/>
          </a:prstGeom>
        </p:spPr>
      </p:pic>
      <p:pic>
        <p:nvPicPr>
          <p:cNvPr id="37" name="Graphic 37" descr="Cloud audit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6200" y="5016500"/>
            <a:ext cx="5588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1052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600"/>
                                  <p:tgtEl>
                                    <p:spTgt spid="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42" presetClass="entr" presetSubtype="0" fill="hold" grpId="0" nodeType="withEffect">
                            <p:stCondLst>
                              <p:cond delay="3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500"/>
                                  <p:tgtEl>
                                    <p:spTgt spid="3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0" dur="500" fill="hold"/>
                                  <p:tgtEl>
                                    <p:spTgt spid="3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1" presetID="42" presetClass="entr" presetSubtype="0" fill="hold" grpId="0" nodeType="withEffect">
                            <p:stCondLst>
                              <p:cond delay="300"/>
                            </p:stCondLst>
                            <p:childTnLst>
                              <p:set>
                                <p:cBhvr>
                                  <p:cTn id="1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3" dur="500"/>
                                  <p:tgtEl>
                                    <p:spTgt spid="34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4" dur="500" fill="hold"/>
                                  <p:tgtEl>
                                    <p:spTgt spid="34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5" presetID="42" presetClass="entr" presetSubtype="0" fill="hold" grpId="0" nodeType="withEffect">
                            <p:stCondLst>
                              <p:cond delay="450"/>
                            </p:stCondLst>
                            <p:childTnLst>
                              <p:set>
                                <p:cBhvr>
                                  <p:cTn id="1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7" dur="500"/>
                                  <p:tgtEl>
                                    <p:spTgt spid="3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8" dur="500" fill="hold"/>
                                  <p:tgtEl>
                                    <p:spTgt spid="3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9" presetID="42" presetClass="entr" presetSubtype="0" fill="hold" grpId="0" nodeType="withEffect">
                            <p:stCondLst>
                              <p:cond delay="450"/>
                            </p:stCondLst>
                            <p:childTnLst>
                              <p:set>
                                <p:cBhvr>
                                  <p:cTn id="2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5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1" dur="500"/>
                                  <p:tgtEl>
                                    <p:spTgt spid="35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2" dur="500" fill="hold"/>
                                  <p:tgtEl>
                                    <p:spTgt spid="35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3" presetID="42" presetClass="entr" presetSubtype="0" fill="hold" grpId="0" nodeType="withEffect">
                            <p:stCondLst>
                              <p:cond delay="600"/>
                            </p:stCondLst>
                            <p:childTnLst>
                              <p:set>
                                <p:cBhvr>
                                  <p:cTn id="2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5" dur="500"/>
                                  <p:tgtEl>
                                    <p:spTgt spid="3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6" dur="500" fill="hold"/>
                                  <p:tgtEl>
                                    <p:spTgt spid="3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7" presetID="42" presetClass="entr" presetSubtype="0" fill="hold" grpId="0" nodeType="withEffect">
                            <p:stCondLst>
                              <p:cond delay="600"/>
                            </p:stCondLst>
                            <p:childTnLst>
                              <p:set>
                                <p:cBhvr>
                                  <p:cTn id="2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6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9" dur="500"/>
                                  <p:tgtEl>
                                    <p:spTgt spid="36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0" dur="500" fill="hold"/>
                                  <p:tgtEl>
                                    <p:spTgt spid="36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1" presetID="42" presetClass="entr" presetSubtype="0" fill="hold" grpId="0" nodeType="withEffect">
                            <p:stCondLst>
                              <p:cond delay="750"/>
                            </p:stCondLst>
                            <p:childTnLst>
                              <p:set>
                                <p:cBhvr>
                                  <p:cTn id="3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3" dur="500"/>
                                  <p:tgtEl>
                                    <p:spTgt spid="3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4" dur="500" fill="hold"/>
                                  <p:tgtEl>
                                    <p:spTgt spid="3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5" presetID="42" presetClass="entr" presetSubtype="0" fill="hold" grpId="0" nodeType="withEffect">
                            <p:stCondLst>
                              <p:cond delay="750"/>
                            </p:stCondLst>
                            <p:childTnLst>
                              <p:set>
                                <p:cBhvr>
                                  <p:cTn id="3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7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7" dur="500"/>
                                  <p:tgtEl>
                                    <p:spTgt spid="37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8" dur="500" fill="hold"/>
                                  <p:tgtEl>
                                    <p:spTgt spid="37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36" grpId="0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24D1A-0A6C-1903-BB12-BF83A04C3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Products - Secure Access &amp; Credential Management</a:t>
            </a:r>
            <a:endParaRPr lang="en-IN" dirty="0"/>
          </a:p>
        </p:txBody>
      </p:sp>
      <p:sp>
        <p:nvSpPr>
          <p:cNvPr id="30" name="ProdCard30"/>
          <p:cNvSpPr/>
          <p:nvPr/>
        </p:nvSpPr>
        <p:spPr>
          <a:xfrm>
            <a:off x="838200" y="1968500"/>
            <a:ext cx="5156200" cy="20955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>
            <a:noFill/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DefendShield-PAM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Privileged access management - control, monitor and audit every admin account.</a:t>
            </a:r>
          </a:p>
        </p:txBody>
      </p:sp>
      <p:sp>
        <p:nvSpPr>
          <p:cNvPr id="31" name="ProdCard31"/>
          <p:cNvSpPr/>
          <p:nvPr/>
        </p:nvSpPr>
        <p:spPr>
          <a:xfrm>
            <a:off x="6197600" y="1968500"/>
            <a:ext cx="5156200" cy="20955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>
            <a:noFill/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DefendShield-PasswordManager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Centralized, encrypted credential management for your teams.</a:t>
            </a:r>
          </a:p>
        </p:txBody>
      </p:sp>
      <p:sp>
        <p:nvSpPr>
          <p:cNvPr id="32" name="ProdCard32"/>
          <p:cNvSpPr/>
          <p:nvPr/>
        </p:nvSpPr>
        <p:spPr>
          <a:xfrm>
            <a:off x="838200" y="4254500"/>
            <a:ext cx="5156200" cy="20955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>
            <a:noFill/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DefendShield-SSH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SSH client with SSH Vault - certificate-backed secure storage of connections and credentials.</a:t>
            </a:r>
          </a:p>
        </p:txBody>
      </p:sp>
      <p:sp>
        <p:nvSpPr>
          <p:cNvPr id="33" name="ProdCard33"/>
          <p:cNvSpPr/>
          <p:nvPr/>
        </p:nvSpPr>
        <p:spPr>
          <a:xfrm>
            <a:off x="6197600" y="4254500"/>
            <a:ext cx="5156200" cy="20955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>
            <a:noFill/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DefendShield-SFTP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Secure file transfer supporting SSH credentials and private-key authentication.</a:t>
            </a:r>
          </a:p>
        </p:txBody>
      </p:sp>
      <p:pic>
        <p:nvPicPr>
          <p:cNvPr id="34" name="Graphic 34" descr="PAM key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6800" y="2730500"/>
            <a:ext cx="558800" cy="558800"/>
          </a:xfrm>
          <a:prstGeom prst="rect">
            <a:avLst/>
          </a:prstGeom>
        </p:spPr>
      </p:pic>
      <p:pic>
        <p:nvPicPr>
          <p:cNvPr id="35" name="Graphic 35" descr="Password vault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6200" y="2730500"/>
            <a:ext cx="558800" cy="558800"/>
          </a:xfrm>
          <a:prstGeom prst="rect">
            <a:avLst/>
          </a:prstGeom>
        </p:spPr>
      </p:pic>
      <p:pic>
        <p:nvPicPr>
          <p:cNvPr id="36" name="Graphic 36" descr="SSH terminal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" y="5016500"/>
            <a:ext cx="558800" cy="558800"/>
          </a:xfrm>
          <a:prstGeom prst="rect">
            <a:avLst/>
          </a:prstGeom>
        </p:spPr>
      </p:pic>
      <p:pic>
        <p:nvPicPr>
          <p:cNvPr id="37" name="Graphic 37" descr="SFTP folder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6200" y="5016500"/>
            <a:ext cx="5588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145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600"/>
                                  <p:tgtEl>
                                    <p:spTgt spid="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42" presetClass="entr" presetSubtype="0" fill="hold" grpId="0" nodeType="withEffect">
                            <p:stCondLst>
                              <p:cond delay="3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500"/>
                                  <p:tgtEl>
                                    <p:spTgt spid="3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0" dur="500" fill="hold"/>
                                  <p:tgtEl>
                                    <p:spTgt spid="3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1" presetID="42" presetClass="entr" presetSubtype="0" fill="hold" grpId="0" nodeType="withEffect">
                            <p:stCondLst>
                              <p:cond delay="300"/>
                            </p:stCondLst>
                            <p:childTnLst>
                              <p:set>
                                <p:cBhvr>
                                  <p:cTn id="1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3" dur="500"/>
                                  <p:tgtEl>
                                    <p:spTgt spid="34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4" dur="500" fill="hold"/>
                                  <p:tgtEl>
                                    <p:spTgt spid="34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5" presetID="42" presetClass="entr" presetSubtype="0" fill="hold" grpId="0" nodeType="withEffect">
                            <p:stCondLst>
                              <p:cond delay="450"/>
                            </p:stCondLst>
                            <p:childTnLst>
                              <p:set>
                                <p:cBhvr>
                                  <p:cTn id="1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7" dur="500"/>
                                  <p:tgtEl>
                                    <p:spTgt spid="3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8" dur="500" fill="hold"/>
                                  <p:tgtEl>
                                    <p:spTgt spid="3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9" presetID="42" presetClass="entr" presetSubtype="0" fill="hold" grpId="0" nodeType="withEffect">
                            <p:stCondLst>
                              <p:cond delay="450"/>
                            </p:stCondLst>
                            <p:childTnLst>
                              <p:set>
                                <p:cBhvr>
                                  <p:cTn id="2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5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1" dur="500"/>
                                  <p:tgtEl>
                                    <p:spTgt spid="35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2" dur="500" fill="hold"/>
                                  <p:tgtEl>
                                    <p:spTgt spid="35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3" presetID="42" presetClass="entr" presetSubtype="0" fill="hold" grpId="0" nodeType="withEffect">
                            <p:stCondLst>
                              <p:cond delay="600"/>
                            </p:stCondLst>
                            <p:childTnLst>
                              <p:set>
                                <p:cBhvr>
                                  <p:cTn id="2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5" dur="500"/>
                                  <p:tgtEl>
                                    <p:spTgt spid="3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6" dur="500" fill="hold"/>
                                  <p:tgtEl>
                                    <p:spTgt spid="3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7" presetID="42" presetClass="entr" presetSubtype="0" fill="hold" grpId="0" nodeType="withEffect">
                            <p:stCondLst>
                              <p:cond delay="600"/>
                            </p:stCondLst>
                            <p:childTnLst>
                              <p:set>
                                <p:cBhvr>
                                  <p:cTn id="2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6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9" dur="500"/>
                                  <p:tgtEl>
                                    <p:spTgt spid="36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0" dur="500" fill="hold"/>
                                  <p:tgtEl>
                                    <p:spTgt spid="36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1" presetID="42" presetClass="entr" presetSubtype="0" fill="hold" grpId="0" nodeType="withEffect">
                            <p:stCondLst>
                              <p:cond delay="750"/>
                            </p:stCondLst>
                            <p:childTnLst>
                              <p:set>
                                <p:cBhvr>
                                  <p:cTn id="3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3" dur="500"/>
                                  <p:tgtEl>
                                    <p:spTgt spid="3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4" dur="500" fill="hold"/>
                                  <p:tgtEl>
                                    <p:spTgt spid="3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5" presetID="42" presetClass="entr" presetSubtype="0" fill="hold" grpId="0" nodeType="withEffect">
                            <p:stCondLst>
                              <p:cond delay="750"/>
                            </p:stCondLst>
                            <p:childTnLst>
                              <p:set>
                                <p:cBhvr>
                                  <p:cTn id="3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7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7" dur="500"/>
                                  <p:tgtEl>
                                    <p:spTgt spid="37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8" dur="500" fill="hold"/>
                                  <p:tgtEl>
                                    <p:spTgt spid="37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36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AF949-9B78-0373-3F3C-1A45AFED8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Our Engagement Methodology</a:t>
            </a:r>
          </a:p>
        </p:txBody>
      </p:sp>
      <p:sp>
        <p:nvSpPr>
          <p:cNvPr id="30" name="Chevron1"/>
          <p:cNvSpPr/>
          <p:nvPr/>
        </p:nvSpPr>
        <p:spPr>
          <a:xfrm>
            <a:off x="838200" y="2794000"/>
            <a:ext cx="2286000" cy="1016000"/>
          </a:xfrm>
          <a:prstGeom prst="homePlate">
            <a:avLst>
              <a:gd name="adj" fmla="val 35000"/>
            </a:avLst>
          </a:prstGeom>
          <a:solidFill>
            <a:srgbClr val="0F2438"/>
          </a:solidFill>
          <a:ln>
            <a:noFill/>
          </a:ln>
        </p:spPr>
        <p:txBody>
          <a:bodyPr lIns="152400" tIns="45720" rIns="152400" bIns="45720"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1. Scope &amp; Plan</a:t>
            </a:r>
          </a:p>
        </p:txBody>
      </p:sp>
      <p:sp>
        <p:nvSpPr>
          <p:cNvPr id="40" name="StepDesc1"/>
          <p:cNvSpPr txBox="1"/>
          <p:nvPr/>
        </p:nvSpPr>
        <p:spPr>
          <a:xfrm>
            <a:off x="965200" y="4064000"/>
            <a:ext cx="2032000" cy="15240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buNone/>
            </a:pPr>
            <a:r>
              <a:rPr lang="en-US" sz="1400" dirty="0">
                <a:solidFill>
                  <a:srgbClr val="33475C"/>
                </a:solidFill>
              </a:rPr>
              <a:t>Define scope, objectives and rules of engagement.</a:t>
            </a:r>
          </a:p>
        </p:txBody>
      </p:sp>
      <p:sp>
        <p:nvSpPr>
          <p:cNvPr id="31" name="Chevron2"/>
          <p:cNvSpPr/>
          <p:nvPr/>
        </p:nvSpPr>
        <p:spPr>
          <a:xfrm>
            <a:off x="2895600" y="2794000"/>
            <a:ext cx="2286000" cy="1016000"/>
          </a:xfrm>
          <a:prstGeom prst="chevron">
            <a:avLst>
              <a:gd name="adj" fmla="val 35000"/>
            </a:avLst>
          </a:prstGeom>
          <a:solidFill>
            <a:srgbClr val="0F4C81"/>
          </a:solidFill>
          <a:ln>
            <a:noFill/>
          </a:ln>
        </p:spPr>
        <p:txBody>
          <a:bodyPr lIns="152400" tIns="45720" rIns="152400" bIns="45720"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2. Recon &amp; Assess</a:t>
            </a:r>
          </a:p>
        </p:txBody>
      </p:sp>
      <p:sp>
        <p:nvSpPr>
          <p:cNvPr id="41" name="StepDesc2"/>
          <p:cNvSpPr txBox="1"/>
          <p:nvPr/>
        </p:nvSpPr>
        <p:spPr>
          <a:xfrm>
            <a:off x="3022600" y="4064000"/>
            <a:ext cx="2032000" cy="15240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buNone/>
            </a:pPr>
            <a:r>
              <a:rPr lang="en-US" sz="1400" dirty="0">
                <a:solidFill>
                  <a:srgbClr val="33475C"/>
                </a:solidFill>
              </a:rPr>
              <a:t>Map the attack surface and identify weaknesses.</a:t>
            </a:r>
          </a:p>
        </p:txBody>
      </p:sp>
      <p:sp>
        <p:nvSpPr>
          <p:cNvPr id="32" name="Chevron3"/>
          <p:cNvSpPr/>
          <p:nvPr/>
        </p:nvSpPr>
        <p:spPr>
          <a:xfrm>
            <a:off x="4953000" y="2794000"/>
            <a:ext cx="2286000" cy="1016000"/>
          </a:xfrm>
          <a:prstGeom prst="chevron">
            <a:avLst>
              <a:gd name="adj" fmla="val 35000"/>
            </a:avLst>
          </a:prstGeom>
          <a:solidFill>
            <a:srgbClr val="1878B4"/>
          </a:solidFill>
          <a:ln>
            <a:noFill/>
          </a:ln>
        </p:spPr>
        <p:txBody>
          <a:bodyPr lIns="152400" tIns="45720" rIns="152400" bIns="45720"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3. Exploit &amp; Validate</a:t>
            </a:r>
          </a:p>
        </p:txBody>
      </p:sp>
      <p:sp>
        <p:nvSpPr>
          <p:cNvPr id="42" name="StepDesc3"/>
          <p:cNvSpPr txBox="1"/>
          <p:nvPr/>
        </p:nvSpPr>
        <p:spPr>
          <a:xfrm>
            <a:off x="5080000" y="4064000"/>
            <a:ext cx="2032000" cy="15240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buNone/>
            </a:pPr>
            <a:r>
              <a:rPr lang="en-US" sz="1400" dirty="0">
                <a:solidFill>
                  <a:srgbClr val="33475C"/>
                </a:solidFill>
              </a:rPr>
              <a:t>Safely exploit findings to prove real-world impact.</a:t>
            </a:r>
          </a:p>
        </p:txBody>
      </p:sp>
      <p:sp>
        <p:nvSpPr>
          <p:cNvPr id="33" name="Chevron4"/>
          <p:cNvSpPr/>
          <p:nvPr/>
        </p:nvSpPr>
        <p:spPr>
          <a:xfrm>
            <a:off x="7010400" y="2794000"/>
            <a:ext cx="2286000" cy="1016000"/>
          </a:xfrm>
          <a:prstGeom prst="chevron">
            <a:avLst>
              <a:gd name="adj" fmla="val 35000"/>
            </a:avLst>
          </a:prstGeom>
          <a:solidFill>
            <a:srgbClr val="C93A4D"/>
          </a:solidFill>
          <a:ln>
            <a:noFill/>
          </a:ln>
        </p:spPr>
        <p:txBody>
          <a:bodyPr lIns="152400" tIns="45720" rIns="152400" bIns="45720"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4. Report &amp; Prioritize</a:t>
            </a:r>
          </a:p>
        </p:txBody>
      </p:sp>
      <p:sp>
        <p:nvSpPr>
          <p:cNvPr id="43" name="StepDesc4"/>
          <p:cNvSpPr txBox="1"/>
          <p:nvPr/>
        </p:nvSpPr>
        <p:spPr>
          <a:xfrm>
            <a:off x="7137400" y="4064000"/>
            <a:ext cx="2032000" cy="15240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buNone/>
            </a:pPr>
            <a:r>
              <a:rPr lang="en-US" sz="1400" dirty="0">
                <a:solidFill>
                  <a:srgbClr val="33475C"/>
                </a:solidFill>
              </a:rPr>
              <a:t>True-positive report with risk-ranked remediation.</a:t>
            </a:r>
          </a:p>
        </p:txBody>
      </p:sp>
      <p:sp>
        <p:nvSpPr>
          <p:cNvPr id="34" name="Chevron5"/>
          <p:cNvSpPr/>
          <p:nvPr/>
        </p:nvSpPr>
        <p:spPr>
          <a:xfrm>
            <a:off x="9067800" y="2794000"/>
            <a:ext cx="2286000" cy="1016000"/>
          </a:xfrm>
          <a:prstGeom prst="chevron">
            <a:avLst>
              <a:gd name="adj" fmla="val 35000"/>
            </a:avLst>
          </a:prstGeom>
          <a:solidFill>
            <a:srgbClr val="C8102E"/>
          </a:solidFill>
          <a:ln>
            <a:noFill/>
          </a:ln>
        </p:spPr>
        <p:txBody>
          <a:bodyPr lIns="152400" tIns="45720" rIns="152400" bIns="45720"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5. Remediate &amp; Retest</a:t>
            </a:r>
          </a:p>
        </p:txBody>
      </p:sp>
      <p:sp>
        <p:nvSpPr>
          <p:cNvPr id="44" name="StepDesc5"/>
          <p:cNvSpPr txBox="1"/>
          <p:nvPr/>
        </p:nvSpPr>
        <p:spPr>
          <a:xfrm>
            <a:off x="9194800" y="4064000"/>
            <a:ext cx="2032000" cy="15240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buNone/>
            </a:pPr>
            <a:r>
              <a:rPr lang="en-US" sz="1400" dirty="0">
                <a:solidFill>
                  <a:srgbClr val="33475C"/>
                </a:solidFill>
              </a:rPr>
              <a:t>Verify fixes with re-testing and expert support.</a:t>
            </a:r>
          </a:p>
        </p:txBody>
      </p:sp>
    </p:spTree>
    <p:extLst>
      <p:ext uri="{BB962C8B-B14F-4D97-AF65-F5344CB8AC3E}">
        <p14:creationId xmlns:p14="http://schemas.microsoft.com/office/powerpoint/2010/main" val="30680826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600"/>
                                  <p:tgtEl>
                                    <p:spTgt spid="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10" presetClass="entr" presetSubtype="0" fill="hold" grpId="0" nodeType="withEffect">
                            <p:stCondLst>
                              <p:cond delay="4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500"/>
                                  <p:tgtEl>
                                    <p:spTgt spid="30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10" presetID="42" presetClass="entr" presetSubtype="0" fill="hold" grpId="0" nodeType="withEffect">
                            <p:stCondLst>
                              <p:cond delay="600"/>
                            </p:stCondLst>
                            <p:childTnLst>
                              <p:set>
                                <p:cBhvr>
                                  <p:cTn id="11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2" dur="500"/>
                                  <p:tgtEl>
                                    <p:spTgt spid="4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3" dur="500" fill="hold"/>
                                  <p:tgtEl>
                                    <p:spTgt spid="4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4" presetID="10" presetClass="entr" presetSubtype="0" fill="hold" grpId="0" nodeType="withEffect">
                            <p:stCondLst>
                              <p:cond delay="800"/>
                            </p:stCondLst>
                            <p:childTnLst>
                              <p:set>
                                <p:cBhvr>
                                  <p:cTn id="1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6" dur="500"/>
                                  <p:tgtEl>
                                    <p:spTgt spid="31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17" presetID="42" presetClass="entr" presetSubtype="0" fill="hold" grpId="0" nodeType="withEffect">
                            <p:stCondLst>
                              <p:cond delay="1000"/>
                            </p:stCondLst>
                            <p:childTnLst>
                              <p:set>
                                <p:cBhvr>
                                  <p:cTn id="1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9" dur="500"/>
                                  <p:tgtEl>
                                    <p:spTgt spid="4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0" dur="500" fill="hold"/>
                                  <p:tgtEl>
                                    <p:spTgt spid="4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1" presetID="10" presetClass="entr" presetSubtype="0" fill="hold" grpId="0" nodeType="withEffect">
                            <p:stCondLst>
                              <p:cond delay="1200"/>
                            </p:stCondLst>
                            <p:childTnLst>
                              <p:set>
                                <p:cBhvr>
                                  <p:cTn id="2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3" dur="500"/>
                                  <p:tgtEl>
                                    <p:spTgt spid="3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24" presetID="42" presetClass="entr" presetSubtype="0" fill="hold" grpId="0" nodeType="withEffect">
                            <p:stCondLst>
                              <p:cond delay="1400"/>
                            </p:stCondLst>
                            <p:childTnLst>
                              <p:set>
                                <p:cBhvr>
                                  <p:cTn id="2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6" dur="500"/>
                                  <p:tgtEl>
                                    <p:spTgt spid="4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7" dur="500" fill="hold"/>
                                  <p:tgtEl>
                                    <p:spTgt spid="4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8" presetID="10" presetClass="entr" presetSubtype="0" fill="hold" grpId="0" nodeType="withEffect">
                            <p:stCondLst>
                              <p:cond delay="1600"/>
                            </p:stCondLst>
                            <p:childTnLst>
                              <p:set>
                                <p:cBhvr>
                                  <p:cTn id="29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0" dur="500"/>
                                  <p:tgtEl>
                                    <p:spTgt spid="33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31" presetID="42" presetClass="entr" presetSubtype="0" fill="hold" grpId="0" nodeType="withEffect">
                            <p:stCondLst>
                              <p:cond delay="1800"/>
                            </p:stCondLst>
                            <p:childTnLst>
                              <p:set>
                                <p:cBhvr>
                                  <p:cTn id="3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3" dur="500"/>
                                  <p:tgtEl>
                                    <p:spTgt spid="4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4" dur="500" fill="hold"/>
                                  <p:tgtEl>
                                    <p:spTgt spid="4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5" presetID="10" presetClass="entr" presetSubtype="0" fill="hold" grpId="0" nodeType="withEffect">
                            <p:stCondLst>
                              <p:cond delay="2000"/>
                            </p:stCondLst>
                            <p:childTnLst>
                              <p:set>
                                <p:cBhvr>
                                  <p:cTn id="3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7" dur="500"/>
                                  <p:tgtEl>
                                    <p:spTgt spid="34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38" presetID="42" presetClass="entr" presetSubtype="0" fill="hold" grpId="0" nodeType="withEffect">
                            <p:stCondLst>
                              <p:cond delay="2200"/>
                            </p:stCondLst>
                            <p:childTnLst>
                              <p:set>
                                <p:cBhvr>
                                  <p:cTn id="39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40" dur="500"/>
                                  <p:tgtEl>
                                    <p:spTgt spid="44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41" dur="500" fill="hold"/>
                                  <p:tgtEl>
                                    <p:spTgt spid="44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animBg="1"/>
      <p:bldP spid="40" grpId="0"/>
      <p:bldP spid="31" grpId="0" animBg="1"/>
      <p:bldP spid="41" grpId="0"/>
      <p:bldP spid="32" grpId="0" animBg="1"/>
      <p:bldP spid="42" grpId="0"/>
      <p:bldP spid="33" grpId="0" animBg="1"/>
      <p:bldP spid="43" grpId="0"/>
      <p:bldP spid="34" grpId="0" animBg="1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1DEC5-749C-EDF8-F208-951FAFF77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Why Choose DefendShield</a:t>
            </a:r>
          </a:p>
        </p:txBody>
      </p:sp>
      <p:sp>
        <p:nvSpPr>
          <p:cNvPr id="30" name="WhyRow1"/>
          <p:cNvSpPr/>
          <p:nvPr/>
        </p:nvSpPr>
        <p:spPr>
          <a:xfrm>
            <a:off x="838200" y="1968500"/>
            <a:ext cx="10515600" cy="990600"/>
          </a:xfrm>
          <a:prstGeom prst="roundRect">
            <a:avLst>
              <a:gd name="adj" fmla="val 12000"/>
            </a:avLst>
          </a:prstGeom>
          <a:solidFill>
            <a:srgbClr val="EEF4F9"/>
          </a:solidFill>
          <a:ln>
            <a:noFill/>
          </a:ln>
        </p:spPr>
        <p:txBody>
          <a:bodyPr lIns="1092200" tIns="76200" rIns="228600" bIns="76200" anchor="ctr"/>
          <a:lstStyle/>
          <a:p>
            <a:pPr>
              <a:buNone/>
            </a:pPr>
            <a:r>
              <a:rPr lang="en-US" sz="1500" b="1" dirty="0">
                <a:solidFill>
                  <a:srgbClr val="0F2438"/>
                </a:solidFill>
              </a:rPr>
              <a:t>Certified Offensive-Security Experts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A dedicated team of ethical hackers using cutting-edge tools and real attacker tradecraft.</a:t>
            </a:r>
          </a:p>
        </p:txBody>
      </p:sp>
      <p:sp>
        <p:nvSpPr>
          <p:cNvPr id="40" name="WhyNum1"/>
          <p:cNvSpPr/>
          <p:nvPr/>
        </p:nvSpPr>
        <p:spPr>
          <a:xfrm>
            <a:off x="1054100" y="2184400"/>
            <a:ext cx="558800" cy="558800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31" name="WhyRow2"/>
          <p:cNvSpPr/>
          <p:nvPr/>
        </p:nvSpPr>
        <p:spPr>
          <a:xfrm>
            <a:off x="838200" y="3111500"/>
            <a:ext cx="10515600" cy="990600"/>
          </a:xfrm>
          <a:prstGeom prst="roundRect">
            <a:avLst>
              <a:gd name="adj" fmla="val 12000"/>
            </a:avLst>
          </a:prstGeom>
          <a:solidFill>
            <a:srgbClr val="EEF4F9"/>
          </a:solidFill>
          <a:ln>
            <a:noFill/>
          </a:ln>
        </p:spPr>
        <p:txBody>
          <a:bodyPr lIns="1092200" tIns="76200" rIns="228600" bIns="76200" anchor="ctr"/>
          <a:lstStyle/>
          <a:p>
            <a:pPr>
              <a:buNone/>
            </a:pPr>
            <a:r>
              <a:rPr lang="en-US" sz="1500" b="1" dirty="0">
                <a:solidFill>
                  <a:srgbClr val="0F2438"/>
                </a:solidFill>
              </a:rPr>
              <a:t>True Positives Only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Every finding is manually validated - you spend time fixing real risks, not chasing false alarms.</a:t>
            </a:r>
          </a:p>
        </p:txBody>
      </p:sp>
      <p:sp>
        <p:nvSpPr>
          <p:cNvPr id="41" name="WhyNum2"/>
          <p:cNvSpPr/>
          <p:nvPr/>
        </p:nvSpPr>
        <p:spPr>
          <a:xfrm>
            <a:off x="1054100" y="3327400"/>
            <a:ext cx="558800" cy="558800"/>
          </a:xfrm>
          <a:prstGeom prst="ellipse">
            <a:avLst/>
          </a:prstGeom>
          <a:solidFill>
            <a:srgbClr val="1878B4"/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32" name="WhyRow3"/>
          <p:cNvSpPr/>
          <p:nvPr/>
        </p:nvSpPr>
        <p:spPr>
          <a:xfrm>
            <a:off x="838200" y="4254500"/>
            <a:ext cx="10515600" cy="990600"/>
          </a:xfrm>
          <a:prstGeom prst="roundRect">
            <a:avLst>
              <a:gd name="adj" fmla="val 12000"/>
            </a:avLst>
          </a:prstGeom>
          <a:solidFill>
            <a:srgbClr val="EEF4F9"/>
          </a:solidFill>
          <a:ln>
            <a:noFill/>
          </a:ln>
        </p:spPr>
        <p:txBody>
          <a:bodyPr lIns="1092200" tIns="76200" rIns="228600" bIns="76200" anchor="ctr"/>
          <a:lstStyle/>
          <a:p>
            <a:pPr>
              <a:buNone/>
            </a:pPr>
            <a:r>
              <a:rPr lang="en-US" sz="1500" b="1" dirty="0">
                <a:solidFill>
                  <a:srgbClr val="0F2438"/>
                </a:solidFill>
              </a:rPr>
              <a:t>Tailored Engagements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Testing scenarios built around your industry, environment and compliance requirements.</a:t>
            </a:r>
          </a:p>
        </p:txBody>
      </p:sp>
      <p:sp>
        <p:nvSpPr>
          <p:cNvPr id="42" name="WhyNum3"/>
          <p:cNvSpPr/>
          <p:nvPr/>
        </p:nvSpPr>
        <p:spPr>
          <a:xfrm>
            <a:off x="1054100" y="4470400"/>
            <a:ext cx="558800" cy="558800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33" name="WhyRow4"/>
          <p:cNvSpPr/>
          <p:nvPr/>
        </p:nvSpPr>
        <p:spPr>
          <a:xfrm>
            <a:off x="838200" y="5397500"/>
            <a:ext cx="10515600" cy="990600"/>
          </a:xfrm>
          <a:prstGeom prst="roundRect">
            <a:avLst>
              <a:gd name="adj" fmla="val 12000"/>
            </a:avLst>
          </a:prstGeom>
          <a:solidFill>
            <a:srgbClr val="EEF4F9"/>
          </a:solidFill>
          <a:ln>
            <a:noFill/>
          </a:ln>
        </p:spPr>
        <p:txBody>
          <a:bodyPr lIns="1092200" tIns="76200" rIns="228600" bIns="76200" anchor="ctr"/>
          <a:lstStyle/>
          <a:p>
            <a:pPr>
              <a:buNone/>
            </a:pPr>
            <a:r>
              <a:rPr lang="en-US" sz="1500" b="1" dirty="0">
                <a:solidFill>
                  <a:srgbClr val="0F2438"/>
                </a:solidFill>
              </a:rPr>
              <a:t>End-to-End Security Partner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Products and services under one roof - from penetration testing to 24/7 SOC defense.</a:t>
            </a:r>
          </a:p>
        </p:txBody>
      </p:sp>
      <p:sp>
        <p:nvSpPr>
          <p:cNvPr id="43" name="WhyNum4"/>
          <p:cNvSpPr/>
          <p:nvPr/>
        </p:nvSpPr>
        <p:spPr>
          <a:xfrm>
            <a:off x="1054100" y="5613400"/>
            <a:ext cx="558800" cy="558800"/>
          </a:xfrm>
          <a:prstGeom prst="ellipse">
            <a:avLst/>
          </a:prstGeom>
          <a:solidFill>
            <a:srgbClr val="1878B4"/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2070836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600"/>
                                  <p:tgtEl>
                                    <p:spTgt spid="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42" presetClass="entr" presetSubtype="0" fill="hold" grpId="0" nodeType="withEffect">
                            <p:stCondLst>
                              <p:cond delay="4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600"/>
                                  <p:tgtEl>
                                    <p:spTgt spid="3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0" dur="600" fill="hold"/>
                                  <p:tgtEl>
                                    <p:spTgt spid="3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1" presetID="42" presetClass="entr" presetSubtype="0" fill="hold" grpId="0" nodeType="withEffect">
                            <p:stCondLst>
                              <p:cond delay="400"/>
                            </p:stCondLst>
                            <p:childTnLst>
                              <p:set>
                                <p:cBhvr>
                                  <p:cTn id="1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3" dur="600"/>
                                  <p:tgtEl>
                                    <p:spTgt spid="4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4" dur="600" fill="hold"/>
                                  <p:tgtEl>
                                    <p:spTgt spid="4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5" presetID="42" presetClass="entr" presetSubtype="0" fill="hold" grpId="0" nodeType="withEffect">
                            <p:stCondLst>
                              <p:cond delay="650"/>
                            </p:stCondLst>
                            <p:childTnLst>
                              <p:set>
                                <p:cBhvr>
                                  <p:cTn id="1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7" dur="600"/>
                                  <p:tgtEl>
                                    <p:spTgt spid="3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8" dur="600" fill="hold"/>
                                  <p:tgtEl>
                                    <p:spTgt spid="3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9" presetID="42" presetClass="entr" presetSubtype="0" fill="hold" grpId="0" nodeType="withEffect">
                            <p:stCondLst>
                              <p:cond delay="650"/>
                            </p:stCondLst>
                            <p:childTnLst>
                              <p:set>
                                <p:cBhvr>
                                  <p:cTn id="2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1" dur="600"/>
                                  <p:tgtEl>
                                    <p:spTgt spid="4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2" dur="600" fill="hold"/>
                                  <p:tgtEl>
                                    <p:spTgt spid="4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3" presetID="42" presetClass="entr" presetSubtype="0" fill="hold" grpId="0" nodeType="withEffect">
                            <p:stCondLst>
                              <p:cond delay="900"/>
                            </p:stCondLst>
                            <p:childTnLst>
                              <p:set>
                                <p:cBhvr>
                                  <p:cTn id="2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5" dur="600"/>
                                  <p:tgtEl>
                                    <p:spTgt spid="3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6" dur="600" fill="hold"/>
                                  <p:tgtEl>
                                    <p:spTgt spid="3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7" presetID="42" presetClass="entr" presetSubtype="0" fill="hold" grpId="0" nodeType="withEffect">
                            <p:stCondLst>
                              <p:cond delay="900"/>
                            </p:stCondLst>
                            <p:childTnLst>
                              <p:set>
                                <p:cBhvr>
                                  <p:cTn id="2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9" dur="600"/>
                                  <p:tgtEl>
                                    <p:spTgt spid="4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0" dur="600" fill="hold"/>
                                  <p:tgtEl>
                                    <p:spTgt spid="4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1" presetID="42" presetClass="entr" presetSubtype="0" fill="hold" grpId="0" nodeType="withEffect">
                            <p:stCondLst>
                              <p:cond delay="1150"/>
                            </p:stCondLst>
                            <p:childTnLst>
                              <p:set>
                                <p:cBhvr>
                                  <p:cTn id="3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3" dur="600"/>
                                  <p:tgtEl>
                                    <p:spTgt spid="3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4" dur="600" fill="hold"/>
                                  <p:tgtEl>
                                    <p:spTgt spid="3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5" presetID="42" presetClass="entr" presetSubtype="0" fill="hold" grpId="0" nodeType="withEffect">
                            <p:stCondLst>
                              <p:cond delay="1150"/>
                            </p:stCondLst>
                            <p:childTnLst>
                              <p:set>
                                <p:cBhvr>
                                  <p:cTn id="3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7" dur="600"/>
                                  <p:tgtEl>
                                    <p:spTgt spid="4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8" dur="600" fill="hold"/>
                                  <p:tgtEl>
                                    <p:spTgt spid="4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animBg="1"/>
      <p:bldP spid="40" grpId="0" animBg="1"/>
      <p:bldP spid="31" grpId="0" animBg="1"/>
      <p:bldP spid="41" grpId="0" animBg="1"/>
      <p:bldP spid="32" grpId="0" animBg="1"/>
      <p:bldP spid="42" grpId="0" animBg="1"/>
      <p:bldP spid="33" grpId="0" animBg="1"/>
      <p:bldP spid="4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B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Title"/>
          <p:cNvSpPr/>
          <p:nvPr/>
        </p:nvSpPr>
        <p:spPr>
          <a:xfrm>
            <a:off x="304800" y="203200"/>
            <a:ext cx="11582400" cy="558800"/>
          </a:xfrm>
          <a:prstGeom prst="rect">
            <a:avLst/>
          </a:prstGeom>
          <a:noFill/>
        </p:spPr>
        <p:txBody>
          <a:bodyPr anchor="ctr"/>
          <a:lstStyle/>
          <a:p>
            <a:pPr algn="ctr"/>
            <a:r>
              <a:rPr lang="en-US" sz="3200" b="1" dirty="0">
                <a:solidFill>
                  <a:srgbClr val="0F2438"/>
                </a:solidFill>
              </a:rPr>
              <a:t>Our Testers' </a:t>
            </a:r>
            <a:r>
              <a:rPr lang="en-US" sz="3200" b="1" dirty="0">
                <a:solidFill>
                  <a:srgbClr val="B8860B"/>
                </a:solidFill>
              </a:rPr>
              <a:t>Certification Credentials</a:t>
            </a:r>
          </a:p>
        </p:txBody>
      </p:sp>
      <p:sp>
        <p:nvSpPr>
          <p:cNvPr id="1002" name="Subtitle"/>
          <p:cNvSpPr/>
          <p:nvPr/>
        </p:nvSpPr>
        <p:spPr>
          <a:xfrm>
            <a:off x="1524000" y="787400"/>
            <a:ext cx="9144000" cy="482600"/>
          </a:xfrm>
          <a:prstGeom prst="rect">
            <a:avLst/>
          </a:prstGeom>
          <a:noFill/>
        </p:spPr>
        <p:txBody>
          <a:bodyPr anchor="ctr"/>
          <a:lstStyle/>
          <a:p>
            <a:pPr algn="ctr"/>
            <a:r>
              <a:rPr lang="en-US" sz="1400" dirty="0">
                <a:solidFill>
                  <a:srgbClr val="5A6B7C"/>
                </a:solidFill>
              </a:rPr>
              <a:t>Our team holds prestigious certifications validating their expertise in penetration testing and cybersecurity.</a:t>
            </a:r>
          </a:p>
        </p:txBody>
      </p:sp>
      <p:sp>
        <p:nvSpPr>
          <p:cNvPr id="1003" name="card-OSCP"/>
          <p:cNvSpPr/>
          <p:nvPr/>
        </p:nvSpPr>
        <p:spPr>
          <a:xfrm>
            <a:off x="304800" y="13716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C8102E"/>
                </a:solidFill>
              </a:rPr>
              <a:t>OSCP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OFFENSIVE SECURITY CERTIFIED PROFESSIONAL</a:t>
            </a:r>
          </a:p>
        </p:txBody>
      </p:sp>
      <p:sp>
        <p:nvSpPr>
          <p:cNvPr id="1004" name="card-CEH"/>
          <p:cNvSpPr/>
          <p:nvPr/>
        </p:nvSpPr>
        <p:spPr>
          <a:xfrm>
            <a:off x="2260600" y="13716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15803D"/>
                </a:solidFill>
              </a:rPr>
              <a:t>CEH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CERTIFIED ETHICAL HACKER</a:t>
            </a:r>
          </a:p>
        </p:txBody>
      </p:sp>
      <p:sp>
        <p:nvSpPr>
          <p:cNvPr id="1005" name="card-CISA"/>
          <p:cNvSpPr/>
          <p:nvPr/>
        </p:nvSpPr>
        <p:spPr>
          <a:xfrm>
            <a:off x="4216400" y="13716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1565C0"/>
                </a:solidFill>
              </a:rPr>
              <a:t>CISA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CERTIFIED INFORMATION SYSTEMS AUDITOR</a:t>
            </a:r>
          </a:p>
        </p:txBody>
      </p:sp>
      <p:sp>
        <p:nvSpPr>
          <p:cNvPr id="1006" name="card-eCPPT"/>
          <p:cNvSpPr/>
          <p:nvPr/>
        </p:nvSpPr>
        <p:spPr>
          <a:xfrm>
            <a:off x="6172200" y="13716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D81B60"/>
                </a:solidFill>
              </a:rPr>
              <a:t>eCPPT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CERTIFIED PROFESSIONAL PEN TESTER</a:t>
            </a:r>
          </a:p>
        </p:txBody>
      </p:sp>
      <p:sp>
        <p:nvSpPr>
          <p:cNvPr id="1007" name="card-eWPT"/>
          <p:cNvSpPr/>
          <p:nvPr/>
        </p:nvSpPr>
        <p:spPr>
          <a:xfrm>
            <a:off x="8128000" y="13716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C2185B"/>
                </a:solidFill>
              </a:rPr>
              <a:t>eWPT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WEB APP PEN TESTER</a:t>
            </a:r>
          </a:p>
        </p:txBody>
      </p:sp>
      <p:sp>
        <p:nvSpPr>
          <p:cNvPr id="1008" name="card-eWPTX"/>
          <p:cNvSpPr/>
          <p:nvPr/>
        </p:nvSpPr>
        <p:spPr>
          <a:xfrm>
            <a:off x="10083800" y="13716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7C3AED"/>
                </a:solidFill>
              </a:rPr>
              <a:t>eWPTX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WEB APP PEN TESTER EXTREME</a:t>
            </a:r>
          </a:p>
        </p:txBody>
      </p:sp>
      <p:sp>
        <p:nvSpPr>
          <p:cNvPr id="1009" name="card-BSCP"/>
          <p:cNvSpPr/>
          <p:nvPr/>
        </p:nvSpPr>
        <p:spPr>
          <a:xfrm>
            <a:off x="304800" y="27305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D35400"/>
                </a:solidFill>
              </a:rPr>
              <a:t>BSCP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BURP SUITE CERTIFIED PRACTITIONER</a:t>
            </a:r>
          </a:p>
        </p:txBody>
      </p:sp>
      <p:sp>
        <p:nvSpPr>
          <p:cNvPr id="1010" name="card-CPTS"/>
          <p:cNvSpPr/>
          <p:nvPr/>
        </p:nvSpPr>
        <p:spPr>
          <a:xfrm>
            <a:off x="2260600" y="27305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15803D"/>
                </a:solidFill>
              </a:rPr>
              <a:t>CPTS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CERTIFIED PEN TESTING SPECIALIST</a:t>
            </a:r>
          </a:p>
        </p:txBody>
      </p:sp>
      <p:sp>
        <p:nvSpPr>
          <p:cNvPr id="1011" name="card-CRTP"/>
          <p:cNvSpPr/>
          <p:nvPr/>
        </p:nvSpPr>
        <p:spPr>
          <a:xfrm>
            <a:off x="4216400" y="27305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0891B2"/>
                </a:solidFill>
              </a:rPr>
              <a:t>CRTP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CERTIFIED RED TEAM PROFESSIONAL</a:t>
            </a:r>
          </a:p>
        </p:txBody>
      </p:sp>
      <p:sp>
        <p:nvSpPr>
          <p:cNvPr id="1012" name="card-CRTA"/>
          <p:cNvSpPr/>
          <p:nvPr/>
        </p:nvSpPr>
        <p:spPr>
          <a:xfrm>
            <a:off x="6172200" y="27305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C8102E"/>
                </a:solidFill>
              </a:rPr>
              <a:t>CRTA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CERTIFIED RED TEAM ANALYST</a:t>
            </a:r>
          </a:p>
        </p:txBody>
      </p:sp>
      <p:sp>
        <p:nvSpPr>
          <p:cNvPr id="1013" name="card-Multi-Cloud"/>
          <p:cNvSpPr/>
          <p:nvPr/>
        </p:nvSpPr>
        <p:spPr>
          <a:xfrm>
            <a:off x="8128000" y="27305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B8860B"/>
                </a:solidFill>
              </a:rPr>
              <a:t>Multi-Cloud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RED TEAM ANALYST</a:t>
            </a:r>
          </a:p>
        </p:txBody>
      </p:sp>
      <p:sp>
        <p:nvSpPr>
          <p:cNvPr id="1014" name="card-CRT-ID"/>
          <p:cNvSpPr/>
          <p:nvPr/>
        </p:nvSpPr>
        <p:spPr>
          <a:xfrm>
            <a:off x="10083800" y="27305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D35400"/>
                </a:solidFill>
              </a:rPr>
              <a:t>CRT-ID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RED TEAM INFRA DEVELOPER</a:t>
            </a:r>
          </a:p>
        </p:txBody>
      </p:sp>
      <p:sp>
        <p:nvSpPr>
          <p:cNvPr id="1015" name="card-CPIA"/>
          <p:cNvSpPr/>
          <p:nvPr/>
        </p:nvSpPr>
        <p:spPr>
          <a:xfrm>
            <a:off x="304800" y="40894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0891B2"/>
                </a:solidFill>
              </a:rPr>
              <a:t>CPIA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PROCESS INJECTION ANALYST</a:t>
            </a:r>
          </a:p>
        </p:txBody>
      </p:sp>
      <p:sp>
        <p:nvSpPr>
          <p:cNvPr id="1016" name="card-CRT-COI"/>
          <p:cNvSpPr/>
          <p:nvPr/>
        </p:nvSpPr>
        <p:spPr>
          <a:xfrm>
            <a:off x="2260600" y="40894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D35400"/>
                </a:solidFill>
              </a:rPr>
              <a:t>CRT-COI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CREDOPS INFILTRATOR</a:t>
            </a:r>
          </a:p>
        </p:txBody>
      </p:sp>
      <p:sp>
        <p:nvSpPr>
          <p:cNvPr id="1017" name="card-C3SA"/>
          <p:cNvSpPr/>
          <p:nvPr/>
        </p:nvSpPr>
        <p:spPr>
          <a:xfrm>
            <a:off x="4216400" y="40894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15803D"/>
                </a:solidFill>
              </a:rPr>
              <a:t>C3SA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CYBER SECURITY ANALYST</a:t>
            </a:r>
          </a:p>
        </p:txBody>
      </p:sp>
      <p:sp>
        <p:nvSpPr>
          <p:cNvPr id="1018" name="card-BTF"/>
          <p:cNvSpPr/>
          <p:nvPr/>
        </p:nvSpPr>
        <p:spPr>
          <a:xfrm>
            <a:off x="6172200" y="40894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1565C0"/>
                </a:solidFill>
              </a:rPr>
              <a:t>BTF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BLUE TEAM FUNDAMENTALS</a:t>
            </a:r>
          </a:p>
        </p:txBody>
      </p:sp>
      <p:sp>
        <p:nvSpPr>
          <p:cNvPr id="1019" name="card-eMAPT"/>
          <p:cNvSpPr/>
          <p:nvPr/>
        </p:nvSpPr>
        <p:spPr>
          <a:xfrm>
            <a:off x="8128000" y="40894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7C3AED"/>
                </a:solidFill>
              </a:rPr>
              <a:t>eMAPT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MOBILE APP PEN TESTER</a:t>
            </a:r>
          </a:p>
        </p:txBody>
      </p:sp>
      <p:sp>
        <p:nvSpPr>
          <p:cNvPr id="1020" name="card-CRTO"/>
          <p:cNvSpPr/>
          <p:nvPr/>
        </p:nvSpPr>
        <p:spPr>
          <a:xfrm>
            <a:off x="10083800" y="40894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C8102E"/>
                </a:solidFill>
              </a:rPr>
              <a:t>CRTO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CERTIFIED RED TEAM OPERATOR</a:t>
            </a:r>
          </a:p>
        </p:txBody>
      </p:sp>
      <p:sp>
        <p:nvSpPr>
          <p:cNvPr id="1021" name="card-CRTL"/>
          <p:cNvSpPr/>
          <p:nvPr/>
        </p:nvSpPr>
        <p:spPr>
          <a:xfrm>
            <a:off x="304800" y="54483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C8102E"/>
                </a:solidFill>
              </a:rPr>
              <a:t>CRTL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CERTIFIED RED TEAM LEAD</a:t>
            </a:r>
          </a:p>
        </p:txBody>
      </p:sp>
      <p:sp>
        <p:nvSpPr>
          <p:cNvPr id="1022" name="card-CISSP"/>
          <p:cNvSpPr/>
          <p:nvPr/>
        </p:nvSpPr>
        <p:spPr>
          <a:xfrm>
            <a:off x="2260600" y="5448300"/>
            <a:ext cx="1803400" cy="1206500"/>
          </a:xfrm>
          <a:prstGeom prst="roundRect">
            <a:avLst>
              <a:gd name="adj" fmla="val 7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lIns="45720" tIns="36576" rIns="45720" bIns="36576"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15803D"/>
                </a:solidFill>
              </a:rPr>
              <a:t>CISSP</a:t>
            </a:r>
          </a:p>
          <a:p>
            <a:pPr algn="ctr">
              <a:spcBef>
                <a:spcPts val="500"/>
              </a:spcBef>
            </a:pPr>
            <a:r>
              <a:rPr lang="en-US" sz="1000" dirty="0">
                <a:solidFill>
                  <a:srgbClr val="47586A"/>
                </a:solidFill>
              </a:rPr>
              <a:t>CERTIFIED INFO SYS SECURITY PRO</a:t>
            </a:r>
          </a:p>
        </p:txBody>
      </p:sp>
    </p:spTree>
    <p:extLst>
      <p:ext uri="{BB962C8B-B14F-4D97-AF65-F5344CB8AC3E}">
        <p14:creationId xmlns:p14="http://schemas.microsoft.com/office/powerpoint/2010/main" val="1601531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19130-1D92-8157-3998-511CCC582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0200"/>
            <a:ext cx="10515600" cy="914400"/>
          </a:xfrm>
        </p:spPr>
        <p:txBody>
          <a:bodyPr/>
          <a:lstStyle/>
          <a:p>
            <a:r>
              <a:rPr lang="en-IN"/>
              <a:t>Let's Secure Your Business</a:t>
            </a:r>
          </a:p>
        </p:txBody>
      </p:sp>
      <p:sp>
        <p:nvSpPr>
          <p:cNvPr id="30" name="CtaText"/>
          <p:cNvSpPr txBox="1"/>
          <p:nvPr/>
        </p:nvSpPr>
        <p:spPr>
          <a:xfrm>
            <a:off x="838200" y="1295400"/>
            <a:ext cx="10515600" cy="3810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buNone/>
            </a:pPr>
            <a:r>
              <a:rPr lang="en-US" sz="1800" dirty="0">
                <a:solidFill>
                  <a:srgbClr val="33475C"/>
                </a:solidFill>
              </a:rPr>
              <a:t>Get a free consultation and a tailored quote for your next security assessment.</a:t>
            </a:r>
          </a:p>
        </p:txBody>
      </p:sp>
      <p:sp>
        <p:nvSpPr>
          <p:cNvPr id="31" name="ContactPanel"/>
          <p:cNvSpPr/>
          <p:nvPr/>
        </p:nvSpPr>
        <p:spPr>
          <a:xfrm>
            <a:off x="609600" y="1778000"/>
            <a:ext cx="10972800" cy="2133600"/>
          </a:xfrm>
          <a:prstGeom prst="roundRect">
            <a:avLst>
              <a:gd name="adj" fmla="val 8000"/>
            </a:avLst>
          </a:prstGeom>
          <a:solidFill>
            <a:srgbClr val="EEF4F9"/>
          </a:solidFill>
          <a:ln w="12700">
            <a:solidFill>
              <a:srgbClr val="D3E0EC"/>
            </a:solidFill>
          </a:ln>
        </p:spPr>
        <p:txBody>
          <a:bodyPr lIns="304800" rIns="304800" anchor="ctr"/>
          <a:lstStyle/>
          <a:p>
            <a:pPr>
              <a:buNone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6CF4A4-8E2A-7E6A-3533-121EF3BCE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0" y="6019800"/>
            <a:ext cx="1397000" cy="647700"/>
          </a:xfrm>
          <a:prstGeom prst="rect">
            <a:avLst/>
          </a:prstGeom>
        </p:spPr>
      </p:pic>
      <p:sp>
        <p:nvSpPr>
          <p:cNvPr id="40" name="LocHeading"/>
          <p:cNvSpPr/>
          <p:nvPr/>
        </p:nvSpPr>
        <p:spPr>
          <a:xfrm>
            <a:off x="1371600" y="1905000"/>
            <a:ext cx="58420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Our Locations</a:t>
            </a:r>
          </a:p>
        </p:txBody>
      </p:sp>
      <p:sp>
        <p:nvSpPr>
          <p:cNvPr id="41" name="BlrOffice"/>
          <p:cNvSpPr/>
          <p:nvPr/>
        </p:nvSpPr>
        <p:spPr>
          <a:xfrm>
            <a:off x="863600" y="2336800"/>
            <a:ext cx="5080000" cy="127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buNone/>
            </a:pPr>
            <a:r>
              <a:rPr lang="en-US" sz="1400" b="1" dirty="0">
                <a:solidFill>
                  <a:srgbClr val="0F4C81"/>
                </a:solidFill>
              </a:rPr>
              <a:t>BANGALORE OFFICE</a:t>
            </a:r>
          </a:p>
          <a:p>
            <a:pPr>
              <a:spcBef>
                <a:spcPts val="300"/>
              </a:spcBef>
              <a:buNone/>
            </a:pPr>
            <a:r>
              <a:rPr lang="en-US" sz="1400" dirty="0">
                <a:solidFill>
                  <a:srgbClr val="47586A"/>
                </a:solidFill>
              </a:rPr>
              <a:t>WeWork Roshni Tech Hub, Marathahalli Main Rd, EPIP Zone, Chinnapanna Halli, Bangalore, KA 560036</a:t>
            </a:r>
          </a:p>
        </p:txBody>
      </p:sp>
      <p:sp>
        <p:nvSpPr>
          <p:cNvPr id="42" name="TnOffice"/>
          <p:cNvSpPr/>
          <p:nvPr/>
        </p:nvSpPr>
        <p:spPr>
          <a:xfrm>
            <a:off x="6248400" y="2336800"/>
            <a:ext cx="5207000" cy="127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buNone/>
            </a:pPr>
            <a:r>
              <a:rPr lang="en-US" sz="1400" b="1" dirty="0">
                <a:solidFill>
                  <a:srgbClr val="0F4C81"/>
                </a:solidFill>
              </a:rPr>
              <a:t>TAMILNADU OFFICE</a:t>
            </a:r>
          </a:p>
          <a:p>
            <a:pPr>
              <a:spcBef>
                <a:spcPts val="300"/>
              </a:spcBef>
              <a:buNone/>
            </a:pPr>
            <a:r>
              <a:rPr lang="en-US" sz="1400" dirty="0">
                <a:solidFill>
                  <a:srgbClr val="47586A"/>
                </a:solidFill>
              </a:rPr>
              <a:t>11/67 East Street, Agasteeswaram, Kanyakumari District, Tamilnadu, India, 629701</a:t>
            </a:r>
          </a:p>
        </p:txBody>
      </p:sp>
      <p:sp>
        <p:nvSpPr>
          <p:cNvPr id="43" name="Open247"/>
          <p:cNvSpPr/>
          <p:nvPr/>
        </p:nvSpPr>
        <p:spPr>
          <a:xfrm>
            <a:off x="863600" y="3505200"/>
            <a:ext cx="6350000" cy="330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buNone/>
            </a:pPr>
            <a:r>
              <a:rPr lang="en-US" sz="1400" b="1" dirty="0">
                <a:solidFill>
                  <a:srgbClr val="15803D"/>
                </a:solidFill>
              </a:rPr>
              <a:t>Open 24/7 for Emergency Response</a:t>
            </a:r>
          </a:p>
        </p:txBody>
      </p:sp>
      <p:sp>
        <p:nvSpPr>
          <p:cNvPr id="44" name="CallCard"/>
          <p:cNvSpPr/>
          <p:nvPr/>
        </p:nvSpPr>
        <p:spPr>
          <a:xfrm>
            <a:off x="609600" y="3987800"/>
            <a:ext cx="5334000" cy="19304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wrap="square" lIns="180000" tIns="635000" rIns="180000" bIns="91440" anchor="t">
            <a:norm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Call Us</a:t>
            </a:r>
          </a:p>
          <a:p>
            <a:pPr>
              <a:spcBef>
                <a:spcPts val="200"/>
              </a:spcBef>
              <a:buNone/>
            </a:pPr>
            <a:r>
              <a:rPr lang="en-US" sz="1400" dirty="0">
                <a:solidFill>
                  <a:srgbClr val="5A6B7C"/>
                </a:solidFill>
              </a:rPr>
              <a:t>24/7, 365 days</a:t>
            </a:r>
          </a:p>
          <a:p>
            <a:pPr>
              <a:spcBef>
                <a:spcPts val="300"/>
              </a:spcBef>
              <a:buNone/>
            </a:pPr>
            <a:r>
              <a:rPr lang="en-US" sz="1400" b="1" dirty="0">
                <a:solidFill>
                  <a:srgbClr val="0F2438"/>
                </a:solidFill>
              </a:rPr>
              <a:t>+91 9962555360</a:t>
            </a:r>
          </a:p>
          <a:p>
            <a:pPr>
              <a:buNone/>
            </a:pPr>
            <a:r>
              <a:rPr lang="en-US" sz="1400" b="1" dirty="0">
                <a:solidFill>
                  <a:srgbClr val="0F2438"/>
                </a:solidFill>
              </a:rPr>
              <a:t>04652 318045</a:t>
            </a:r>
          </a:p>
        </p:txBody>
      </p:sp>
      <p:sp>
        <p:nvSpPr>
          <p:cNvPr id="45" name="EmailCard"/>
          <p:cNvSpPr/>
          <p:nvPr/>
        </p:nvSpPr>
        <p:spPr>
          <a:xfrm>
            <a:off x="6248400" y="3987800"/>
            <a:ext cx="5334000" cy="19304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 w="9525">
            <a:solidFill>
              <a:srgbClr val="D3E0EC"/>
            </a:solidFill>
          </a:ln>
        </p:spPr>
        <p:txBody>
          <a:bodyPr wrap="square" lIns="180000" tIns="635000" rIns="180000" bIns="91440" anchor="t">
            <a:norm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Email Us</a:t>
            </a:r>
          </a:p>
          <a:p>
            <a:pPr>
              <a:spcBef>
                <a:spcPts val="200"/>
              </a:spcBef>
              <a:buNone/>
            </a:pPr>
            <a:r>
              <a:rPr lang="en-US" sz="1400" dirty="0">
                <a:solidFill>
                  <a:srgbClr val="5A6B7C"/>
                </a:solidFill>
              </a:rPr>
              <a:t>We'll respond within 2 hours.</a:t>
            </a:r>
          </a:p>
          <a:p>
            <a:pPr>
              <a:spcBef>
                <a:spcPts val="300"/>
              </a:spcBef>
              <a:buNone/>
            </a:pPr>
            <a:r>
              <a:rPr lang="en-US" sz="1400" b="1" dirty="0">
                <a:solidFill>
                  <a:srgbClr val="0F4C81"/>
                </a:solidFill>
              </a:rPr>
              <a:t>info@defendshieldcybersecurity.com</a:t>
            </a:r>
          </a:p>
        </p:txBody>
      </p:sp>
      <p:sp>
        <p:nvSpPr>
          <p:cNvPr id="46" name="chip46"/>
          <p:cNvSpPr/>
          <p:nvPr/>
        </p:nvSpPr>
        <p:spPr>
          <a:xfrm>
            <a:off x="863600" y="1854200"/>
            <a:ext cx="381000" cy="381000"/>
          </a:xfrm>
          <a:prstGeom prst="roundRect">
            <a:avLst>
              <a:gd name="adj" fmla="val 28000"/>
            </a:avLst>
          </a:prstGeom>
          <a:solidFill>
            <a:srgbClr val="E2F3E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7" name="chip47"/>
          <p:cNvSpPr/>
          <p:nvPr/>
        </p:nvSpPr>
        <p:spPr>
          <a:xfrm>
            <a:off x="838200" y="4165600"/>
            <a:ext cx="431800" cy="431800"/>
          </a:xfrm>
          <a:prstGeom prst="roundRect">
            <a:avLst>
              <a:gd name="adj" fmla="val 28000"/>
            </a:avLst>
          </a:prstGeom>
          <a:solidFill>
            <a:srgbClr val="E2F3E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8" name="chip48"/>
          <p:cNvSpPr/>
          <p:nvPr/>
        </p:nvSpPr>
        <p:spPr>
          <a:xfrm>
            <a:off x="6477000" y="4165600"/>
            <a:ext cx="431800" cy="431800"/>
          </a:xfrm>
          <a:prstGeom prst="roundRect">
            <a:avLst>
              <a:gd name="adj" fmla="val 28000"/>
            </a:avLst>
          </a:prstGeom>
          <a:solidFill>
            <a:srgbClr val="E2F3E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49" name="Graphic 49" descr="Location pi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800" y="1930400"/>
            <a:ext cx="228600" cy="228600"/>
          </a:xfrm>
          <a:prstGeom prst="rect">
            <a:avLst/>
          </a:prstGeom>
        </p:spPr>
      </p:pic>
      <p:pic>
        <p:nvPicPr>
          <p:cNvPr id="50" name="Graphic 50" descr="Phon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7100" y="4254500"/>
            <a:ext cx="254000" cy="254000"/>
          </a:xfrm>
          <a:prstGeom prst="rect">
            <a:avLst/>
          </a:prstGeom>
        </p:spPr>
      </p:pic>
      <p:pic>
        <p:nvPicPr>
          <p:cNvPr id="51" name="Graphic 51" descr="Email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65900" y="4254500"/>
            <a:ext cx="254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0891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600"/>
                                  <p:tgtEl>
                                    <p:spTgt spid="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42" presetClass="entr" presetSubtype="0" fill="hold" grpId="0" nodeType="withEffect">
                            <p:stCondLst>
                              <p:cond delay="3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600"/>
                                  <p:tgtEl>
                                    <p:spTgt spid="3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0" dur="600" fill="hold"/>
                                  <p:tgtEl>
                                    <p:spTgt spid="3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1" presetID="42" presetClass="entr" presetSubtype="0" fill="hold" grpId="0" nodeType="withEffect">
                            <p:stCondLst>
                              <p:cond delay="600"/>
                            </p:stCondLst>
                            <p:childTnLst>
                              <p:set>
                                <p:cBhvr>
                                  <p:cTn id="1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3" dur="600"/>
                                  <p:tgtEl>
                                    <p:spTgt spid="3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4" dur="600" fill="hold"/>
                                  <p:tgtEl>
                                    <p:spTgt spid="3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5" presetID="10" presetClass="entr" presetSubtype="0" fill="hold" grpId="0" nodeType="withEffect">
                            <p:stCondLst>
                              <p:cond delay="1000"/>
                            </p:stCondLst>
                            <p:childTnLst>
                              <p:set>
                                <p:cBhvr>
                                  <p:cTn id="1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7" dur="800"/>
                                  <p:tgtEl>
                                    <p:spTgt spid="3"/>
                                  </p:tgtEl>
                                </p:cBhvr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/>
      <p:bldP spid="31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146A8-1C62-60F0-D75C-EF56EA483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Who We Are</a:t>
            </a:r>
          </a:p>
        </p:txBody>
      </p:sp>
      <p:sp>
        <p:nvSpPr>
          <p:cNvPr id="30" name="Intro"/>
          <p:cNvSpPr txBox="1"/>
          <p:nvPr/>
        </p:nvSpPr>
        <p:spPr>
          <a:xfrm>
            <a:off x="838200" y="1905000"/>
            <a:ext cx="10515600" cy="8890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buNone/>
            </a:pPr>
            <a:r>
              <a:rPr lang="en-US" sz="1600" dirty="0">
                <a:solidFill>
                  <a:srgbClr val="33475C"/>
                </a:solidFill>
              </a:rPr>
              <a:t>DefendShield CyberSecurity (OPC) Private Limited is a product- and service-based cybersecurity company dedicated to safeguarding businesses from advanced hacker attacks and cyber threats. Our experts combine cutting-edge technology with offensive-security expertise to protect your digital assets.</a:t>
            </a:r>
          </a:p>
        </p:txBody>
      </p:sp>
      <p:sp>
        <p:nvSpPr>
          <p:cNvPr id="31" name="Card31"/>
          <p:cNvSpPr/>
          <p:nvPr/>
        </p:nvSpPr>
        <p:spPr>
          <a:xfrm>
            <a:off x="838200" y="3111500"/>
            <a:ext cx="3302000" cy="26670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>
            <a:noFill/>
          </a:ln>
        </p:spPr>
        <p:txBody>
          <a:bodyPr lIns="190500" tIns="482600" rIns="190500" bIns="190500" anchor="t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Offensive Security DNA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Ethical hackers who think like attackers - penetration testing, red teaming and adversary simulation across your entire stack.</a:t>
            </a:r>
          </a:p>
        </p:txBody>
      </p:sp>
      <p:sp>
        <p:nvSpPr>
          <p:cNvPr id="41" name="CardBar31"/>
          <p:cNvSpPr/>
          <p:nvPr/>
        </p:nvSpPr>
        <p:spPr>
          <a:xfrm>
            <a:off x="1028700" y="3302000"/>
            <a:ext cx="508000" cy="508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" name="Card32"/>
          <p:cNvSpPr/>
          <p:nvPr/>
        </p:nvSpPr>
        <p:spPr>
          <a:xfrm>
            <a:off x="4445000" y="3111500"/>
            <a:ext cx="3302000" cy="26670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>
            <a:noFill/>
          </a:ln>
        </p:spPr>
        <p:txBody>
          <a:bodyPr lIns="190500" tIns="482600" rIns="190500" bIns="190500" anchor="t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Products + Services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In-house security products backed by expert-led services - one partner for testing, monitoring and defense.</a:t>
            </a:r>
          </a:p>
        </p:txBody>
      </p:sp>
      <p:sp>
        <p:nvSpPr>
          <p:cNvPr id="42" name="CardBar32"/>
          <p:cNvSpPr/>
          <p:nvPr/>
        </p:nvSpPr>
        <p:spPr>
          <a:xfrm>
            <a:off x="4635500" y="3302000"/>
            <a:ext cx="508000" cy="508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3" name="Card33"/>
          <p:cNvSpPr/>
          <p:nvPr/>
        </p:nvSpPr>
        <p:spPr>
          <a:xfrm>
            <a:off x="8051800" y="3111500"/>
            <a:ext cx="3302000" cy="26670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>
            <a:noFill/>
          </a:ln>
        </p:spPr>
        <p:txBody>
          <a:bodyPr lIns="190500" tIns="482600" rIns="190500" bIns="190500" anchor="t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True-Positive Reporting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Reports focused on real, exploitable issues - zero noise, with clear remediation guidance you can act on.</a:t>
            </a:r>
          </a:p>
        </p:txBody>
      </p:sp>
      <p:sp>
        <p:nvSpPr>
          <p:cNvPr id="43" name="CardBar33"/>
          <p:cNvSpPr/>
          <p:nvPr/>
        </p:nvSpPr>
        <p:spPr>
          <a:xfrm>
            <a:off x="8242300" y="3302000"/>
            <a:ext cx="508000" cy="508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06119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600"/>
                                  <p:tgtEl>
                                    <p:spTgt spid="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10" presetClass="entr" presetSubtype="0" fill="hold" grpId="0" nodeType="withEffect">
                            <p:stCondLst>
                              <p:cond delay="3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600"/>
                                  <p:tgtEl>
                                    <p:spTgt spid="30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10" presetID="42" presetClass="entr" presetSubtype="0" fill="hold" grpId="0" nodeType="withEffect">
                            <p:stCondLst>
                              <p:cond delay="700"/>
                            </p:stCondLst>
                            <p:childTnLst>
                              <p:set>
                                <p:cBhvr>
                                  <p:cTn id="11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2" dur="600"/>
                                  <p:tgtEl>
                                    <p:spTgt spid="3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3" dur="600" fill="hold"/>
                                  <p:tgtEl>
                                    <p:spTgt spid="3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4" presetID="42" presetClass="entr" presetSubtype="0" fill="hold" grpId="0" nodeType="withEffect">
                            <p:stCondLst>
                              <p:cond delay="700"/>
                            </p:stCondLst>
                            <p:childTnLst>
                              <p:set>
                                <p:cBhvr>
                                  <p:cTn id="1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6" dur="600"/>
                                  <p:tgtEl>
                                    <p:spTgt spid="4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7" dur="600" fill="hold"/>
                                  <p:tgtEl>
                                    <p:spTgt spid="4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8" presetID="42" presetClass="entr" presetSubtype="0" fill="hold" grpId="0" nodeType="withEffect">
                            <p:stCondLst>
                              <p:cond delay="950"/>
                            </p:stCondLst>
                            <p:childTnLst>
                              <p:set>
                                <p:cBhvr>
                                  <p:cTn id="19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0" dur="600"/>
                                  <p:tgtEl>
                                    <p:spTgt spid="3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1" dur="600" fill="hold"/>
                                  <p:tgtEl>
                                    <p:spTgt spid="3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2" presetID="42" presetClass="entr" presetSubtype="0" fill="hold" grpId="0" nodeType="withEffect">
                            <p:stCondLst>
                              <p:cond delay="950"/>
                            </p:stCondLst>
                            <p:childTnLst>
                              <p:set>
                                <p:cBhvr>
                                  <p:cTn id="23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4" dur="600"/>
                                  <p:tgtEl>
                                    <p:spTgt spid="4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5" dur="600" fill="hold"/>
                                  <p:tgtEl>
                                    <p:spTgt spid="4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6" presetID="42" presetClass="entr" presetSubtype="0" fill="hold" grpId="0" nodeType="withEffect">
                            <p:stCondLst>
                              <p:cond delay="1200"/>
                            </p:stCondLst>
                            <p:childTnLst>
                              <p:set>
                                <p:cBhvr>
                                  <p:cTn id="27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8" dur="600"/>
                                  <p:tgtEl>
                                    <p:spTgt spid="3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9" dur="600" fill="hold"/>
                                  <p:tgtEl>
                                    <p:spTgt spid="3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0" presetID="42" presetClass="entr" presetSubtype="0" fill="hold" grpId="0" nodeType="withEffect">
                            <p:stCondLst>
                              <p:cond delay="1200"/>
                            </p:stCondLst>
                            <p:childTnLst>
                              <p:set>
                                <p:cBhvr>
                                  <p:cTn id="31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2" dur="600"/>
                                  <p:tgtEl>
                                    <p:spTgt spid="4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3" dur="600" fill="hold"/>
                                  <p:tgtEl>
                                    <p:spTgt spid="4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/>
      <p:bldP spid="31" grpId="0" animBg="1"/>
      <p:bldP spid="41" grpId="0" animBg="1"/>
      <p:bldP spid="32" grpId="0" animBg="1"/>
      <p:bldP spid="42" grpId="0" animBg="1"/>
      <p:bldP spid="33" grpId="0" animBg="1"/>
      <p:bldP spid="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D7BB7-5887-BB1B-EC97-5C68EF174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Why Cybersecurity Can't Wait</a:t>
            </a:r>
          </a:p>
        </p:txBody>
      </p:sp>
      <p:sp>
        <p:nvSpPr>
          <p:cNvPr id="30" name="Stat30"/>
          <p:cNvSpPr/>
          <p:nvPr/>
        </p:nvSpPr>
        <p:spPr>
          <a:xfrm>
            <a:off x="838200" y="2159000"/>
            <a:ext cx="2476500" cy="24130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>
            <a:noFill/>
          </a:ln>
        </p:spPr>
        <p:txBody>
          <a:bodyPr lIns="152400" tIns="152400" rIns="152400" bIns="152400" anchor="ctr"/>
          <a:lstStyle/>
          <a:p>
            <a:pPr algn="ctr">
              <a:buNone/>
            </a:pPr>
            <a:r>
              <a:rPr lang="en-US" sz="3200" b="1" dirty="0">
                <a:solidFill>
                  <a:srgbClr val="C8102E"/>
                </a:solidFill>
              </a:rPr>
              <a:t>$10.5T</a:t>
            </a:r>
          </a:p>
          <a:p>
            <a:pPr algn="ctr">
              <a:buNone/>
            </a:pPr>
            <a:r>
              <a:rPr lang="en-US" sz="1400" dirty="0">
                <a:solidFill>
                  <a:srgbClr val="33475C"/>
                </a:solidFill>
              </a:rPr>
              <a:t>Projected annual global cost of cybercrime</a:t>
            </a:r>
          </a:p>
        </p:txBody>
      </p:sp>
      <p:sp>
        <p:nvSpPr>
          <p:cNvPr id="31" name="Stat31"/>
          <p:cNvSpPr/>
          <p:nvPr/>
        </p:nvSpPr>
        <p:spPr>
          <a:xfrm>
            <a:off x="3517900" y="2159000"/>
            <a:ext cx="2476500" cy="24130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>
            <a:noFill/>
          </a:ln>
        </p:spPr>
        <p:txBody>
          <a:bodyPr lIns="152400" tIns="152400" rIns="152400" bIns="152400" anchor="ctr"/>
          <a:lstStyle/>
          <a:p>
            <a:pPr algn="ctr">
              <a:buNone/>
            </a:pPr>
            <a:r>
              <a:rPr lang="en-US" sz="3200" b="1" dirty="0">
                <a:solidFill>
                  <a:srgbClr val="2E9FD9"/>
                </a:solidFill>
              </a:rPr>
              <a:t>$4.9M</a:t>
            </a:r>
          </a:p>
          <a:p>
            <a:pPr algn="ctr">
              <a:buNone/>
            </a:pPr>
            <a:r>
              <a:rPr lang="en-US" sz="1400" dirty="0">
                <a:solidFill>
                  <a:srgbClr val="33475C"/>
                </a:solidFill>
              </a:rPr>
              <a:t>Average cost of a single data breach</a:t>
            </a:r>
          </a:p>
        </p:txBody>
      </p:sp>
      <p:sp>
        <p:nvSpPr>
          <p:cNvPr id="32" name="Stat32"/>
          <p:cNvSpPr/>
          <p:nvPr/>
        </p:nvSpPr>
        <p:spPr>
          <a:xfrm>
            <a:off x="6197600" y="2159000"/>
            <a:ext cx="2476500" cy="24130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>
            <a:noFill/>
          </a:ln>
        </p:spPr>
        <p:txBody>
          <a:bodyPr lIns="152400" tIns="152400" rIns="152400" bIns="152400" anchor="ctr"/>
          <a:lstStyle/>
          <a:p>
            <a:pPr algn="ctr">
              <a:buNone/>
            </a:pPr>
            <a:r>
              <a:rPr lang="en-US" sz="3200" b="1" dirty="0">
                <a:solidFill>
                  <a:srgbClr val="C8102E"/>
                </a:solidFill>
              </a:rPr>
              <a:t>68%</a:t>
            </a:r>
          </a:p>
          <a:p>
            <a:pPr algn="ctr">
              <a:buNone/>
            </a:pPr>
            <a:r>
              <a:rPr lang="en-US" sz="1400" dirty="0">
                <a:solidFill>
                  <a:srgbClr val="33475C"/>
                </a:solidFill>
              </a:rPr>
              <a:t>Of breaches involve a human element</a:t>
            </a:r>
          </a:p>
        </p:txBody>
      </p:sp>
      <p:sp>
        <p:nvSpPr>
          <p:cNvPr id="33" name="Stat33"/>
          <p:cNvSpPr/>
          <p:nvPr/>
        </p:nvSpPr>
        <p:spPr>
          <a:xfrm>
            <a:off x="8877300" y="2159000"/>
            <a:ext cx="2476500" cy="24130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>
            <a:noFill/>
          </a:ln>
        </p:spPr>
        <p:txBody>
          <a:bodyPr lIns="152400" tIns="152400" rIns="152400" bIns="152400" anchor="ctr"/>
          <a:lstStyle/>
          <a:p>
            <a:pPr algn="ctr">
              <a:buNone/>
            </a:pPr>
            <a:r>
              <a:rPr lang="en-US" sz="3200" b="1" dirty="0">
                <a:solidFill>
                  <a:srgbClr val="2E9FD9"/>
                </a:solidFill>
              </a:rPr>
              <a:t>277 days</a:t>
            </a:r>
          </a:p>
          <a:p>
            <a:pPr algn="ctr">
              <a:buNone/>
            </a:pPr>
            <a:r>
              <a:rPr lang="en-US" sz="1400" dirty="0">
                <a:solidFill>
                  <a:srgbClr val="33475C"/>
                </a:solidFill>
              </a:rPr>
              <a:t>Average time to identify and contain a breach</a:t>
            </a:r>
          </a:p>
        </p:txBody>
      </p:sp>
      <p:sp>
        <p:nvSpPr>
          <p:cNvPr id="34" name="MessageBar"/>
          <p:cNvSpPr/>
          <p:nvPr/>
        </p:nvSpPr>
        <p:spPr>
          <a:xfrm>
            <a:off x="838200" y="4953000"/>
            <a:ext cx="10515600" cy="1143000"/>
          </a:xfrm>
          <a:prstGeom prst="roundRect">
            <a:avLst>
              <a:gd name="adj" fmla="val 8000"/>
            </a:avLst>
          </a:prstGeom>
          <a:solidFill>
            <a:srgbClr val="0F2438"/>
          </a:solidFill>
          <a:ln>
            <a:noFill/>
          </a:ln>
        </p:spPr>
        <p:txBody>
          <a:bodyPr lIns="228600" rIns="228600" anchor="ctr"/>
          <a:lstStyle/>
          <a:p>
            <a:pPr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Every untested application, network and cloud is an open door - we find the gaps before attackers do.</a:t>
            </a:r>
          </a:p>
        </p:txBody>
      </p:sp>
    </p:spTree>
    <p:extLst>
      <p:ext uri="{BB962C8B-B14F-4D97-AF65-F5344CB8AC3E}">
        <p14:creationId xmlns:p14="http://schemas.microsoft.com/office/powerpoint/2010/main" val="3023529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600"/>
                                  <p:tgtEl>
                                    <p:spTgt spid="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42" presetClass="entr" presetSubtype="0" fill="hold" grpId="0" nodeType="withEffect">
                            <p:stCondLst>
                              <p:cond delay="4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600"/>
                                  <p:tgtEl>
                                    <p:spTgt spid="3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0" dur="600" fill="hold"/>
                                  <p:tgtEl>
                                    <p:spTgt spid="3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1" presetID="42" presetClass="entr" presetSubtype="0" fill="hold" grpId="0" nodeType="withEffect">
                            <p:stCondLst>
                              <p:cond delay="600"/>
                            </p:stCondLst>
                            <p:childTnLst>
                              <p:set>
                                <p:cBhvr>
                                  <p:cTn id="1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3" dur="600"/>
                                  <p:tgtEl>
                                    <p:spTgt spid="3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4" dur="600" fill="hold"/>
                                  <p:tgtEl>
                                    <p:spTgt spid="3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5" presetID="42" presetClass="entr" presetSubtype="0" fill="hold" grpId="0" nodeType="withEffect">
                            <p:stCondLst>
                              <p:cond delay="800"/>
                            </p:stCondLst>
                            <p:childTnLst>
                              <p:set>
                                <p:cBhvr>
                                  <p:cTn id="1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7" dur="600"/>
                                  <p:tgtEl>
                                    <p:spTgt spid="3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8" dur="600" fill="hold"/>
                                  <p:tgtEl>
                                    <p:spTgt spid="3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9" presetID="42" presetClass="entr" presetSubtype="0" fill="hold" grpId="0" nodeType="withEffect">
                            <p:stCondLst>
                              <p:cond delay="1000"/>
                            </p:stCondLst>
                            <p:childTnLst>
                              <p:set>
                                <p:cBhvr>
                                  <p:cTn id="2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1" dur="600"/>
                                  <p:tgtEl>
                                    <p:spTgt spid="3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2" dur="600" fill="hold"/>
                                  <p:tgtEl>
                                    <p:spTgt spid="3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3" presetID="10" presetClass="entr" presetSubtype="0" fill="hold" grpId="0" nodeType="withEffect">
                            <p:stCondLst>
                              <p:cond delay="1500"/>
                            </p:stCondLst>
                            <p:childTnLst>
                              <p:set>
                                <p:cBhvr>
                                  <p:cTn id="2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5" dur="700"/>
                                  <p:tgtEl>
                                    <p:spTgt spid="34"/>
                                  </p:tgtEl>
                                </p:cBhvr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18982-FEB0-2A7C-8D53-B8BB2E88C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Core Penetration Testing Services</a:t>
            </a:r>
          </a:p>
        </p:txBody>
      </p:sp>
      <p:sp>
        <p:nvSpPr>
          <p:cNvPr id="30" name="SvcCard30"/>
          <p:cNvSpPr/>
          <p:nvPr/>
        </p:nvSpPr>
        <p:spPr>
          <a:xfrm>
            <a:off x="838200" y="1968500"/>
            <a:ext cx="5156200" cy="20955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 w="12700">
            <a:solidFill>
              <a:srgbClr val="D5E3EF"/>
            </a:solidFill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Web Application Penetration Testing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Deep manual and automated testing of your web applications to uncover OWASP Top 10 and business-logic flaws before attackers exploit them.</a:t>
            </a:r>
          </a:p>
        </p:txBody>
      </p:sp>
      <p:sp>
        <p:nvSpPr>
          <p:cNvPr id="31" name="SvcCard31"/>
          <p:cNvSpPr/>
          <p:nvPr/>
        </p:nvSpPr>
        <p:spPr>
          <a:xfrm>
            <a:off x="6197600" y="1968500"/>
            <a:ext cx="5156200" cy="20955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 w="12700">
            <a:solidFill>
              <a:srgbClr val="D5E3EF"/>
            </a:solidFill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API Penetration Testing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Security assessment of REST, SOAP and GraphQL APIs - authentication, authorization, injection and data-exposure testing.</a:t>
            </a:r>
          </a:p>
        </p:txBody>
      </p:sp>
      <p:sp>
        <p:nvSpPr>
          <p:cNvPr id="32" name="SvcCard32"/>
          <p:cNvSpPr/>
          <p:nvPr/>
        </p:nvSpPr>
        <p:spPr>
          <a:xfrm>
            <a:off x="838200" y="4254500"/>
            <a:ext cx="5156200" cy="20955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 w="12700">
            <a:solidFill>
              <a:srgbClr val="D5E3EF"/>
            </a:solidFill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Network Penetration Testing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Internal and external network assessments to identify misconfigurations, weak services and exploitable entry points.</a:t>
            </a:r>
          </a:p>
        </p:txBody>
      </p:sp>
      <p:sp>
        <p:nvSpPr>
          <p:cNvPr id="33" name="SvcCard33"/>
          <p:cNvSpPr/>
          <p:nvPr/>
        </p:nvSpPr>
        <p:spPr>
          <a:xfrm>
            <a:off x="6197600" y="4254500"/>
            <a:ext cx="5156200" cy="20955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 w="12700">
            <a:solidFill>
              <a:srgbClr val="D5E3EF"/>
            </a:solidFill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Cloud Penetration Testing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Assessment of AWS, Azure and GCP environments - misconfigurations, IAM weaknesses and insecure cloud services.</a:t>
            </a:r>
          </a:p>
        </p:txBody>
      </p:sp>
      <p:pic>
        <p:nvPicPr>
          <p:cNvPr id="34" name="Graphic 34" descr="Web application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6800" y="2730500"/>
            <a:ext cx="558800" cy="558800"/>
          </a:xfrm>
          <a:prstGeom prst="rect">
            <a:avLst/>
          </a:prstGeom>
        </p:spPr>
      </p:pic>
      <p:pic>
        <p:nvPicPr>
          <p:cNvPr id="35" name="Graphic 35" descr="API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6200" y="2730500"/>
            <a:ext cx="558800" cy="558800"/>
          </a:xfrm>
          <a:prstGeom prst="rect">
            <a:avLst/>
          </a:prstGeom>
        </p:spPr>
      </p:pic>
      <p:pic>
        <p:nvPicPr>
          <p:cNvPr id="36" name="Graphic 36" descr="Network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" y="5016500"/>
            <a:ext cx="558800" cy="558800"/>
          </a:xfrm>
          <a:prstGeom prst="rect">
            <a:avLst/>
          </a:prstGeom>
        </p:spPr>
      </p:pic>
      <p:pic>
        <p:nvPicPr>
          <p:cNvPr id="37" name="Graphic 37" descr="Cloud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6200" y="5016500"/>
            <a:ext cx="5588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859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600"/>
                                  <p:tgtEl>
                                    <p:spTgt spid="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42" presetClass="entr" presetSubtype="0" fill="hold" grpId="0" nodeType="withEffect">
                            <p:stCondLst>
                              <p:cond delay="4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600"/>
                                  <p:tgtEl>
                                    <p:spTgt spid="3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0" dur="600" fill="hold"/>
                                  <p:tgtEl>
                                    <p:spTgt spid="3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1" presetID="42" presetClass="entr" presetSubtype="0" fill="hold" grpId="0" nodeType="withEffect">
                            <p:stCondLst>
                              <p:cond delay="400"/>
                            </p:stCondLst>
                            <p:childTnLst>
                              <p:set>
                                <p:cBhvr>
                                  <p:cTn id="1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3" dur="600"/>
                                  <p:tgtEl>
                                    <p:spTgt spid="34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4" dur="600" fill="hold"/>
                                  <p:tgtEl>
                                    <p:spTgt spid="34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5" presetID="42" presetClass="entr" presetSubtype="0" fill="hold" grpId="0" nodeType="withEffect">
                            <p:stCondLst>
                              <p:cond delay="650"/>
                            </p:stCondLst>
                            <p:childTnLst>
                              <p:set>
                                <p:cBhvr>
                                  <p:cTn id="1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7" dur="600"/>
                                  <p:tgtEl>
                                    <p:spTgt spid="3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8" dur="600" fill="hold"/>
                                  <p:tgtEl>
                                    <p:spTgt spid="3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9" presetID="42" presetClass="entr" presetSubtype="0" fill="hold" grpId="0" nodeType="withEffect">
                            <p:stCondLst>
                              <p:cond delay="650"/>
                            </p:stCondLst>
                            <p:childTnLst>
                              <p:set>
                                <p:cBhvr>
                                  <p:cTn id="2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5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1" dur="600"/>
                                  <p:tgtEl>
                                    <p:spTgt spid="35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2" dur="600" fill="hold"/>
                                  <p:tgtEl>
                                    <p:spTgt spid="35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3" presetID="42" presetClass="entr" presetSubtype="0" fill="hold" grpId="0" nodeType="withEffect">
                            <p:stCondLst>
                              <p:cond delay="900"/>
                            </p:stCondLst>
                            <p:childTnLst>
                              <p:set>
                                <p:cBhvr>
                                  <p:cTn id="2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5" dur="600"/>
                                  <p:tgtEl>
                                    <p:spTgt spid="3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6" dur="600" fill="hold"/>
                                  <p:tgtEl>
                                    <p:spTgt spid="3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7" presetID="42" presetClass="entr" presetSubtype="0" fill="hold" grpId="0" nodeType="withEffect">
                            <p:stCondLst>
                              <p:cond delay="900"/>
                            </p:stCondLst>
                            <p:childTnLst>
                              <p:set>
                                <p:cBhvr>
                                  <p:cTn id="2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6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9" dur="600"/>
                                  <p:tgtEl>
                                    <p:spTgt spid="36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0" dur="600" fill="hold"/>
                                  <p:tgtEl>
                                    <p:spTgt spid="36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1" presetID="42" presetClass="entr" presetSubtype="0" fill="hold" grpId="0" nodeType="withEffect">
                            <p:stCondLst>
                              <p:cond delay="1150"/>
                            </p:stCondLst>
                            <p:childTnLst>
                              <p:set>
                                <p:cBhvr>
                                  <p:cTn id="3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3" dur="600"/>
                                  <p:tgtEl>
                                    <p:spTgt spid="3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4" dur="600" fill="hold"/>
                                  <p:tgtEl>
                                    <p:spTgt spid="3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5" presetID="42" presetClass="entr" presetSubtype="0" fill="hold" grpId="0" nodeType="withEffect">
                            <p:stCondLst>
                              <p:cond delay="1150"/>
                            </p:stCondLst>
                            <p:childTnLst>
                              <p:set>
                                <p:cBhvr>
                                  <p:cTn id="3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7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7" dur="600"/>
                                  <p:tgtEl>
                                    <p:spTgt spid="37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8" dur="600" fill="hold"/>
                                  <p:tgtEl>
                                    <p:spTgt spid="37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A3D1E-0787-C6FA-7915-4F55DB90A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Specialized Testing &amp; Offensive Operations</a:t>
            </a:r>
          </a:p>
        </p:txBody>
      </p:sp>
      <p:sp>
        <p:nvSpPr>
          <p:cNvPr id="30" name="SvcCard30"/>
          <p:cNvSpPr/>
          <p:nvPr/>
        </p:nvSpPr>
        <p:spPr>
          <a:xfrm>
            <a:off x="838200" y="1968500"/>
            <a:ext cx="5156200" cy="20955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 w="12700">
            <a:solidFill>
              <a:srgbClr val="D5E3EF"/>
            </a:solidFill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OT / IoT Penetration Testing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Security testing of operational technology, ICS/SCADA and connected IoT/industrial devices - without disrupting production.</a:t>
            </a:r>
          </a:p>
        </p:txBody>
      </p:sp>
      <p:sp>
        <p:nvSpPr>
          <p:cNvPr id="31" name="SvcCard31"/>
          <p:cNvSpPr/>
          <p:nvPr/>
        </p:nvSpPr>
        <p:spPr>
          <a:xfrm>
            <a:off x="6197600" y="1968500"/>
            <a:ext cx="5156200" cy="20955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 w="12700">
            <a:solidFill>
              <a:srgbClr val="D5E3EF"/>
            </a:solidFill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Mainframe Penetration Testing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Specialized assessments of mainframe environments to secure the legacy, business-critical systems most vendors can't test.</a:t>
            </a:r>
          </a:p>
        </p:txBody>
      </p:sp>
      <p:sp>
        <p:nvSpPr>
          <p:cNvPr id="32" name="SvcCard32"/>
          <p:cNvSpPr/>
          <p:nvPr/>
        </p:nvSpPr>
        <p:spPr>
          <a:xfrm>
            <a:off x="838200" y="4254500"/>
            <a:ext cx="5156200" cy="20955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 w="12700">
            <a:solidFill>
              <a:srgbClr val="D5E3EF"/>
            </a:solidFill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Phishing Simulation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Real-world phishing campaigns that measure employee awareness and strengthen your human firewall.</a:t>
            </a:r>
          </a:p>
        </p:txBody>
      </p:sp>
      <p:sp>
        <p:nvSpPr>
          <p:cNvPr id="33" name="SvcCard33"/>
          <p:cNvSpPr/>
          <p:nvPr/>
        </p:nvSpPr>
        <p:spPr>
          <a:xfrm>
            <a:off x="6197600" y="4254500"/>
            <a:ext cx="5156200" cy="2095500"/>
          </a:xfrm>
          <a:prstGeom prst="roundRect">
            <a:avLst>
              <a:gd name="adj" fmla="val 6000"/>
            </a:avLst>
          </a:prstGeom>
          <a:solidFill>
            <a:srgbClr val="EEF4F9"/>
          </a:solidFill>
          <a:ln w="12700">
            <a:solidFill>
              <a:srgbClr val="D5E3EF"/>
            </a:solidFill>
          </a:ln>
        </p:spPr>
        <p:txBody>
          <a:bodyPr lIns="1016000" tIns="152400" rIns="190500" bIns="152400" anchor="ctr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Red Teaming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Full-scope adversary simulation across people, processes and technology to test your detection and response readiness.</a:t>
            </a:r>
          </a:p>
        </p:txBody>
      </p:sp>
      <p:pic>
        <p:nvPicPr>
          <p:cNvPr id="34" name="Graphic 34" descr="OT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6800" y="2730500"/>
            <a:ext cx="558800" cy="558800"/>
          </a:xfrm>
          <a:prstGeom prst="rect">
            <a:avLst/>
          </a:prstGeom>
        </p:spPr>
      </p:pic>
      <p:pic>
        <p:nvPicPr>
          <p:cNvPr id="35" name="Graphic 35" descr="Mainframe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6200" y="2730500"/>
            <a:ext cx="558800" cy="558800"/>
          </a:xfrm>
          <a:prstGeom prst="rect">
            <a:avLst/>
          </a:prstGeom>
        </p:spPr>
      </p:pic>
      <p:pic>
        <p:nvPicPr>
          <p:cNvPr id="36" name="Graphic 36" descr="Phishing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" y="5016500"/>
            <a:ext cx="558800" cy="558800"/>
          </a:xfrm>
          <a:prstGeom prst="rect">
            <a:avLst/>
          </a:prstGeom>
        </p:spPr>
      </p:pic>
      <p:pic>
        <p:nvPicPr>
          <p:cNvPr id="37" name="Graphic 37" descr="Red team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6200" y="5016500"/>
            <a:ext cx="5588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1435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600"/>
                                  <p:tgtEl>
                                    <p:spTgt spid="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42" presetClass="entr" presetSubtype="0" fill="hold" grpId="0" nodeType="withEffect">
                            <p:stCondLst>
                              <p:cond delay="4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600"/>
                                  <p:tgtEl>
                                    <p:spTgt spid="3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0" dur="600" fill="hold"/>
                                  <p:tgtEl>
                                    <p:spTgt spid="3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1" presetID="42" presetClass="entr" presetSubtype="0" fill="hold" grpId="0" nodeType="withEffect">
                            <p:stCondLst>
                              <p:cond delay="400"/>
                            </p:stCondLst>
                            <p:childTnLst>
                              <p:set>
                                <p:cBhvr>
                                  <p:cTn id="1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3" dur="600"/>
                                  <p:tgtEl>
                                    <p:spTgt spid="34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4" dur="600" fill="hold"/>
                                  <p:tgtEl>
                                    <p:spTgt spid="34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5" presetID="42" presetClass="entr" presetSubtype="0" fill="hold" grpId="0" nodeType="withEffect">
                            <p:stCondLst>
                              <p:cond delay="650"/>
                            </p:stCondLst>
                            <p:childTnLst>
                              <p:set>
                                <p:cBhvr>
                                  <p:cTn id="1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7" dur="600"/>
                                  <p:tgtEl>
                                    <p:spTgt spid="3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8" dur="600" fill="hold"/>
                                  <p:tgtEl>
                                    <p:spTgt spid="3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9" presetID="42" presetClass="entr" presetSubtype="0" fill="hold" grpId="0" nodeType="withEffect">
                            <p:stCondLst>
                              <p:cond delay="650"/>
                            </p:stCondLst>
                            <p:childTnLst>
                              <p:set>
                                <p:cBhvr>
                                  <p:cTn id="2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5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1" dur="600"/>
                                  <p:tgtEl>
                                    <p:spTgt spid="35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2" dur="600" fill="hold"/>
                                  <p:tgtEl>
                                    <p:spTgt spid="35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3" presetID="42" presetClass="entr" presetSubtype="0" fill="hold" grpId="0" nodeType="withEffect">
                            <p:stCondLst>
                              <p:cond delay="900"/>
                            </p:stCondLst>
                            <p:childTnLst>
                              <p:set>
                                <p:cBhvr>
                                  <p:cTn id="2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5" dur="600"/>
                                  <p:tgtEl>
                                    <p:spTgt spid="3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6" dur="600" fill="hold"/>
                                  <p:tgtEl>
                                    <p:spTgt spid="3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7" presetID="42" presetClass="entr" presetSubtype="0" fill="hold" grpId="0" nodeType="withEffect">
                            <p:stCondLst>
                              <p:cond delay="900"/>
                            </p:stCondLst>
                            <p:childTnLst>
                              <p:set>
                                <p:cBhvr>
                                  <p:cTn id="2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6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9" dur="600"/>
                                  <p:tgtEl>
                                    <p:spTgt spid="36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0" dur="600" fill="hold"/>
                                  <p:tgtEl>
                                    <p:spTgt spid="36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1" presetID="42" presetClass="entr" presetSubtype="0" fill="hold" grpId="0" nodeType="withEffect">
                            <p:stCondLst>
                              <p:cond delay="1150"/>
                            </p:stCondLst>
                            <p:childTnLst>
                              <p:set>
                                <p:cBhvr>
                                  <p:cTn id="3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3" dur="600"/>
                                  <p:tgtEl>
                                    <p:spTgt spid="3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4" dur="600" fill="hold"/>
                                  <p:tgtEl>
                                    <p:spTgt spid="3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5" presetID="42" presetClass="entr" presetSubtype="0" fill="hold" grpId="0" nodeType="withEffect">
                            <p:stCondLst>
                              <p:cond delay="1150"/>
                            </p:stCondLst>
                            <p:childTnLst>
                              <p:set>
                                <p:cBhvr>
                                  <p:cTn id="3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7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7" dur="600"/>
                                  <p:tgtEl>
                                    <p:spTgt spid="37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8" dur="600" fill="hold"/>
                                  <p:tgtEl>
                                    <p:spTgt spid="37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A2F7F-3541-0EFA-825D-F2804EE50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Application Security Testing Services</a:t>
            </a:r>
          </a:p>
        </p:txBody>
      </p:sp>
      <p:sp>
        <p:nvSpPr>
          <p:cNvPr id="30" name="AppSecCard30"/>
          <p:cNvSpPr/>
          <p:nvPr/>
        </p:nvSpPr>
        <p:spPr>
          <a:xfrm>
            <a:off x="838200" y="2159000"/>
            <a:ext cx="2400300" cy="3810000"/>
          </a:xfrm>
          <a:prstGeom prst="roundRect">
            <a:avLst>
              <a:gd name="adj" fmla="val 5000"/>
            </a:avLst>
          </a:prstGeom>
          <a:solidFill>
            <a:srgbClr val="EEF4F9"/>
          </a:solidFill>
          <a:ln>
            <a:noFill/>
          </a:ln>
        </p:spPr>
        <p:txBody>
          <a:bodyPr lIns="190500" tIns="952500" rIns="190500" bIns="190500" anchor="t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Mobile Application PT</a:t>
            </a:r>
          </a:p>
          <a:p>
            <a:pPr>
              <a:buNone/>
            </a:pPr>
            <a:endParaRPr lang="en-US" sz="600" dirty="0"/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In-depth security testing of Android and iOS apps - insecure storage, weak crypto, API abuse and reverse-engineering risks.</a:t>
            </a:r>
          </a:p>
        </p:txBody>
      </p:sp>
      <p:sp>
        <p:nvSpPr>
          <p:cNvPr id="31" name="AppSecCard31"/>
          <p:cNvSpPr/>
          <p:nvPr/>
        </p:nvSpPr>
        <p:spPr>
          <a:xfrm>
            <a:off x="3543300" y="2159000"/>
            <a:ext cx="2400300" cy="3810000"/>
          </a:xfrm>
          <a:prstGeom prst="roundRect">
            <a:avLst>
              <a:gd name="adj" fmla="val 5000"/>
            </a:avLst>
          </a:prstGeom>
          <a:solidFill>
            <a:srgbClr val="EEF4F9"/>
          </a:solidFill>
          <a:ln>
            <a:noFill/>
          </a:ln>
        </p:spPr>
        <p:txBody>
          <a:bodyPr lIns="190500" tIns="952500" rIns="190500" bIns="190500" anchor="t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SAST Scan Service</a:t>
            </a:r>
          </a:p>
          <a:p>
            <a:pPr>
              <a:buNone/>
            </a:pPr>
            <a:endParaRPr lang="en-US" sz="600" dirty="0"/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Expert-run static source-code scans, reported with true positives only and detailed mitigation guidance.</a:t>
            </a:r>
          </a:p>
        </p:txBody>
      </p:sp>
      <p:sp>
        <p:nvSpPr>
          <p:cNvPr id="32" name="AppSecCard32"/>
          <p:cNvSpPr/>
          <p:nvPr/>
        </p:nvSpPr>
        <p:spPr>
          <a:xfrm>
            <a:off x="6248400" y="2159000"/>
            <a:ext cx="2400300" cy="3810000"/>
          </a:xfrm>
          <a:prstGeom prst="roundRect">
            <a:avLst>
              <a:gd name="adj" fmla="val 5000"/>
            </a:avLst>
          </a:prstGeom>
          <a:solidFill>
            <a:srgbClr val="EEF4F9"/>
          </a:solidFill>
          <a:ln>
            <a:noFill/>
          </a:ln>
        </p:spPr>
        <p:txBody>
          <a:bodyPr lIns="190500" tIns="952500" rIns="190500" bIns="190500" anchor="t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DAST Scan Service</a:t>
            </a:r>
          </a:p>
          <a:p>
            <a:pPr>
              <a:buNone/>
            </a:pPr>
            <a:endParaRPr lang="en-US" sz="600" dirty="0"/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Dynamic scanning of your running applications to expose exploitable vulnerabilities in real time.</a:t>
            </a:r>
          </a:p>
        </p:txBody>
      </p:sp>
      <p:pic>
        <p:nvPicPr>
          <p:cNvPr id="33" name="Graphic 33" descr="Mobile application testing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8700" y="2387600"/>
            <a:ext cx="558800" cy="558800"/>
          </a:xfrm>
          <a:prstGeom prst="rect">
            <a:avLst/>
          </a:prstGeom>
        </p:spPr>
      </p:pic>
      <p:pic>
        <p:nvPicPr>
          <p:cNvPr id="34" name="Graphic 34" descr="Static code scan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3800" y="2387600"/>
            <a:ext cx="558800" cy="558800"/>
          </a:xfrm>
          <a:prstGeom prst="rect">
            <a:avLst/>
          </a:prstGeom>
        </p:spPr>
      </p:pic>
      <p:pic>
        <p:nvPicPr>
          <p:cNvPr id="35" name="Graphic 35" descr="Dynamic scan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38900" y="2387600"/>
            <a:ext cx="558800" cy="558800"/>
          </a:xfrm>
          <a:prstGeom prst="rect">
            <a:avLst/>
          </a:prstGeom>
        </p:spPr>
      </p:pic>
      <p:sp>
        <p:nvSpPr>
          <p:cNvPr id="40" name="AppSecCardSCA"/>
          <p:cNvSpPr/>
          <p:nvPr/>
        </p:nvSpPr>
        <p:spPr>
          <a:xfrm>
            <a:off x="8953500" y="2159000"/>
            <a:ext cx="2400300" cy="3810000"/>
          </a:xfrm>
          <a:prstGeom prst="roundRect">
            <a:avLst>
              <a:gd name="adj" fmla="val 5000"/>
            </a:avLst>
          </a:prstGeom>
          <a:solidFill>
            <a:srgbClr val="EEF4F9"/>
          </a:solidFill>
          <a:ln>
            <a:noFill/>
          </a:ln>
        </p:spPr>
        <p:txBody>
          <a:bodyPr lIns="190500" tIns="952500" rIns="190500" bIns="190500" anchor="t"/>
          <a:lstStyle/>
          <a:p>
            <a:pPr>
              <a:buNone/>
            </a:pPr>
            <a:r>
              <a:rPr lang="en-US" sz="1800" b="1" dirty="0">
                <a:solidFill>
                  <a:srgbClr val="0F2438"/>
                </a:solidFill>
              </a:rPr>
              <a:t>SCA Service</a:t>
            </a:r>
          </a:p>
          <a:p>
            <a:pPr>
              <a:buNone/>
            </a:pPr>
            <a:endParaRPr lang="en-US" sz="600" dirty="0"/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Software Composition Analysis to detect vulnerable and outdated open-source components and license risks in your dependencies.</a:t>
            </a:r>
          </a:p>
        </p:txBody>
      </p:sp>
      <p:pic>
        <p:nvPicPr>
          <p:cNvPr id="41" name="Graphic 41" descr="Software composition analysi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44000" y="2387600"/>
            <a:ext cx="5588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652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600"/>
                                  <p:tgtEl>
                                    <p:spTgt spid="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42" presetClass="entr" presetSubtype="0" fill="hold" grpId="0" nodeType="withEffect">
                            <p:stCondLst>
                              <p:cond delay="3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500"/>
                                  <p:tgtEl>
                                    <p:spTgt spid="3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0" dur="500" fill="hold"/>
                                  <p:tgtEl>
                                    <p:spTgt spid="3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1" presetID="42" presetClass="entr" presetSubtype="0" fill="hold" grpId="0" nodeType="withEffect">
                            <p:stCondLst>
                              <p:cond delay="300"/>
                            </p:stCondLst>
                            <p:childTnLst>
                              <p:set>
                                <p:cBhvr>
                                  <p:cTn id="1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3" dur="500"/>
                                  <p:tgtEl>
                                    <p:spTgt spid="3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4" dur="500" fill="hold"/>
                                  <p:tgtEl>
                                    <p:spTgt spid="3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5" presetID="42" presetClass="entr" presetSubtype="0" fill="hold" grpId="0" nodeType="withEffect">
                            <p:stCondLst>
                              <p:cond delay="500"/>
                            </p:stCondLst>
                            <p:childTnLst>
                              <p:set>
                                <p:cBhvr>
                                  <p:cTn id="1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7" dur="500"/>
                                  <p:tgtEl>
                                    <p:spTgt spid="3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8" dur="500" fill="hold"/>
                                  <p:tgtEl>
                                    <p:spTgt spid="3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9" presetID="42" presetClass="entr" presetSubtype="0" fill="hold" grpId="0" nodeType="withEffect">
                            <p:stCondLst>
                              <p:cond delay="500"/>
                            </p:stCondLst>
                            <p:childTnLst>
                              <p:set>
                                <p:cBhvr>
                                  <p:cTn id="2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1" dur="500"/>
                                  <p:tgtEl>
                                    <p:spTgt spid="34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2" dur="500" fill="hold"/>
                                  <p:tgtEl>
                                    <p:spTgt spid="34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3" presetID="42" presetClass="entr" presetSubtype="0" fill="hold" grpId="0" nodeType="withEffect">
                            <p:stCondLst>
                              <p:cond delay="700"/>
                            </p:stCondLst>
                            <p:childTnLst>
                              <p:set>
                                <p:cBhvr>
                                  <p:cTn id="2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5" dur="500"/>
                                  <p:tgtEl>
                                    <p:spTgt spid="3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6" dur="500" fill="hold"/>
                                  <p:tgtEl>
                                    <p:spTgt spid="3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7" presetID="42" presetClass="entr" presetSubtype="0" fill="hold" grpId="0" nodeType="withEffect">
                            <p:stCondLst>
                              <p:cond delay="700"/>
                            </p:stCondLst>
                            <p:childTnLst>
                              <p:set>
                                <p:cBhvr>
                                  <p:cTn id="2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5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9" dur="500"/>
                                  <p:tgtEl>
                                    <p:spTgt spid="35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0" dur="500" fill="hold"/>
                                  <p:tgtEl>
                                    <p:spTgt spid="35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animBg="1"/>
      <p:bldP spid="31" grpId="0" animBg="1"/>
      <p:bldP spid="32" grpId="0" animBg="1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A2F7F-3541-0EFA-825D-F2804EE50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Advanced Assessments &amp; Digital Forensics</a:t>
            </a:r>
          </a:p>
        </p:txBody>
      </p:sp>
      <p:sp>
        <p:nvSpPr>
          <p:cNvPr id="30" name="AppSecCard30"/>
          <p:cNvSpPr/>
          <p:nvPr/>
        </p:nvSpPr>
        <p:spPr>
          <a:xfrm>
            <a:off x="838200" y="1879600"/>
            <a:ext cx="3302000" cy="2133600"/>
          </a:xfrm>
          <a:prstGeom prst="roundRect">
            <a:avLst>
              <a:gd name="adj" fmla="val 5000"/>
            </a:avLst>
          </a:prstGeom>
          <a:solidFill>
            <a:srgbClr val="EEF4F9"/>
          </a:solidFill>
          <a:ln>
            <a:noFill/>
          </a:ln>
        </p:spPr>
        <p:txBody>
          <a:bodyPr lIns="190500" tIns="711200" rIns="190500" bIns="101600" anchor="t"/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Active Directory PT</a:t>
            </a:r>
          </a:p>
          <a:p>
            <a:pPr>
              <a:buNone/>
            </a:pPr>
            <a:endParaRPr lang="en-US" sz="500" dirty="0"/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Privilege-escalation and domain-takeover testing across Active Directory and Azure AD.</a:t>
            </a:r>
          </a:p>
        </p:txBody>
      </p:sp>
      <p:sp>
        <p:nvSpPr>
          <p:cNvPr id="31" name="AppSecCard31"/>
          <p:cNvSpPr/>
          <p:nvPr/>
        </p:nvSpPr>
        <p:spPr>
          <a:xfrm>
            <a:off x="4445000" y="1879600"/>
            <a:ext cx="3302000" cy="2133600"/>
          </a:xfrm>
          <a:prstGeom prst="roundRect">
            <a:avLst>
              <a:gd name="adj" fmla="val 5000"/>
            </a:avLst>
          </a:prstGeom>
          <a:solidFill>
            <a:srgbClr val="EEF4F9"/>
          </a:solidFill>
          <a:ln>
            <a:noFill/>
          </a:ln>
        </p:spPr>
        <p:txBody>
          <a:bodyPr lIns="190500" tIns="711200" rIns="190500" bIns="101600" anchor="t"/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AI Penetration Testing</a:t>
            </a:r>
          </a:p>
          <a:p>
            <a:pPr>
              <a:buNone/>
            </a:pPr>
            <a:endParaRPr lang="en-US" sz="500" dirty="0"/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Testing AI and LLM applications for prompt injection, data leakage and model abuse.</a:t>
            </a:r>
          </a:p>
        </p:txBody>
      </p:sp>
      <p:sp>
        <p:nvSpPr>
          <p:cNvPr id="32" name="AppSecCard32"/>
          <p:cNvSpPr/>
          <p:nvPr/>
        </p:nvSpPr>
        <p:spPr>
          <a:xfrm>
            <a:off x="8051800" y="1879600"/>
            <a:ext cx="3302000" cy="2133600"/>
          </a:xfrm>
          <a:prstGeom prst="roundRect">
            <a:avLst>
              <a:gd name="adj" fmla="val 5000"/>
            </a:avLst>
          </a:prstGeom>
          <a:solidFill>
            <a:srgbClr val="EEF4F9"/>
          </a:solidFill>
          <a:ln>
            <a:noFill/>
          </a:ln>
        </p:spPr>
        <p:txBody>
          <a:bodyPr lIns="190500" tIns="711200" rIns="190500" bIns="101600" anchor="t"/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Vulnerability Management</a:t>
            </a:r>
          </a:p>
          <a:p>
            <a:pPr>
              <a:buNone/>
            </a:pPr>
            <a:endParaRPr lang="en-US" sz="500" dirty="0"/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Continuous assessment, prioritization and tracking of vulnerabilities across your estate.</a:t>
            </a:r>
          </a:p>
        </p:txBody>
      </p:sp>
      <p:sp>
        <p:nvSpPr>
          <p:cNvPr id="40" name="AppSecCardSCA"/>
          <p:cNvSpPr/>
          <p:nvPr/>
        </p:nvSpPr>
        <p:spPr>
          <a:xfrm>
            <a:off x="838200" y="4140200"/>
            <a:ext cx="3302000" cy="2133600"/>
          </a:xfrm>
          <a:prstGeom prst="roundRect">
            <a:avLst>
              <a:gd name="adj" fmla="val 5000"/>
            </a:avLst>
          </a:prstGeom>
          <a:solidFill>
            <a:srgbClr val="EEF4F9"/>
          </a:solidFill>
          <a:ln>
            <a:noFill/>
          </a:ln>
        </p:spPr>
        <p:txBody>
          <a:bodyPr lIns="190500" tIns="711200" rIns="190500" bIns="101600" anchor="t"/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Firewall Audit</a:t>
            </a:r>
          </a:p>
          <a:p>
            <a:pPr>
              <a:buNone/>
            </a:pPr>
            <a:endParaRPr lang="en-US" sz="500" dirty="0"/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Rule-base review to eliminate firewall misconfigurations, gaps and excessive access.</a:t>
            </a:r>
          </a:p>
        </p:txBody>
      </p:sp>
      <p:sp>
        <p:nvSpPr>
          <p:cNvPr id="42" name="AdvCard42"/>
          <p:cNvSpPr/>
          <p:nvPr/>
        </p:nvSpPr>
        <p:spPr>
          <a:xfrm>
            <a:off x="4445000" y="4140200"/>
            <a:ext cx="3302000" cy="2133600"/>
          </a:xfrm>
          <a:prstGeom prst="roundRect">
            <a:avLst>
              <a:gd name="adj" fmla="val 5000"/>
            </a:avLst>
          </a:prstGeom>
          <a:solidFill>
            <a:srgbClr val="EEF4F9"/>
          </a:solidFill>
          <a:ln>
            <a:noFill/>
          </a:ln>
        </p:spPr>
        <p:txBody>
          <a:bodyPr lIns="190500" tIns="711200" rIns="190500" bIns="101600" anchor="t"/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Malware Analysis</a:t>
            </a:r>
          </a:p>
          <a:p>
            <a:pPr>
              <a:buNone/>
            </a:pPr>
            <a:endParaRPr lang="en-US" sz="500" dirty="0"/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Static and dynamic analysis of malicious samples to reveal behavior, IOCs and impact.</a:t>
            </a:r>
          </a:p>
        </p:txBody>
      </p:sp>
      <p:sp>
        <p:nvSpPr>
          <p:cNvPr id="43" name="AdvCard43"/>
          <p:cNvSpPr/>
          <p:nvPr/>
        </p:nvSpPr>
        <p:spPr>
          <a:xfrm>
            <a:off x="8051800" y="4140200"/>
            <a:ext cx="3302000" cy="2133600"/>
          </a:xfrm>
          <a:prstGeom prst="roundRect">
            <a:avLst>
              <a:gd name="adj" fmla="val 5000"/>
            </a:avLst>
          </a:prstGeom>
          <a:solidFill>
            <a:srgbClr val="EEF4F9"/>
          </a:solidFill>
          <a:ln>
            <a:noFill/>
          </a:ln>
        </p:spPr>
        <p:txBody>
          <a:bodyPr lIns="190500" tIns="711200" rIns="190500" bIns="101600" anchor="t"/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Digital Forensics &amp; IR</a:t>
            </a:r>
          </a:p>
          <a:p>
            <a:pPr>
              <a:buNone/>
            </a:pPr>
            <a:endParaRPr lang="en-US" sz="500" dirty="0"/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Evidence collection, root-cause analysis and rapid response to security incidents.</a:t>
            </a:r>
          </a:p>
        </p:txBody>
      </p:sp>
      <p:pic>
        <p:nvPicPr>
          <p:cNvPr id="44" name="Graphic 44" descr="Active Directory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8700" y="2057400"/>
            <a:ext cx="482600" cy="482600"/>
          </a:xfrm>
          <a:prstGeom prst="rect">
            <a:avLst/>
          </a:prstGeom>
        </p:spPr>
      </p:pic>
      <p:pic>
        <p:nvPicPr>
          <p:cNvPr id="45" name="Graphic 45" descr="Artificial intelligenc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5500" y="2057400"/>
            <a:ext cx="482600" cy="482600"/>
          </a:xfrm>
          <a:prstGeom prst="rect">
            <a:avLst/>
          </a:prstGeom>
        </p:spPr>
      </p:pic>
      <p:pic>
        <p:nvPicPr>
          <p:cNvPr id="46" name="Graphic 46" descr="Vulnerability management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42300" y="2057400"/>
            <a:ext cx="482600" cy="482600"/>
          </a:xfrm>
          <a:prstGeom prst="rect">
            <a:avLst/>
          </a:prstGeom>
        </p:spPr>
      </p:pic>
      <p:pic>
        <p:nvPicPr>
          <p:cNvPr id="47" name="Graphic 47" descr="Firewall audit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8700" y="4318000"/>
            <a:ext cx="482600" cy="482600"/>
          </a:xfrm>
          <a:prstGeom prst="rect">
            <a:avLst/>
          </a:prstGeom>
        </p:spPr>
      </p:pic>
      <p:pic>
        <p:nvPicPr>
          <p:cNvPr id="48" name="Graphic 48" descr="Malware analysi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35500" y="4318000"/>
            <a:ext cx="482600" cy="482600"/>
          </a:xfrm>
          <a:prstGeom prst="rect">
            <a:avLst/>
          </a:prstGeom>
        </p:spPr>
      </p:pic>
      <p:pic>
        <p:nvPicPr>
          <p:cNvPr id="49" name="Graphic 49" descr="Digital forensic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42300" y="4318000"/>
            <a:ext cx="4826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0804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600"/>
                                  <p:tgtEl>
                                    <p:spTgt spid="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42" presetClass="entr" presetSubtype="0" fill="hold" grpId="0" nodeType="withEffect">
                            <p:stCondLst>
                              <p:cond delay="3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500"/>
                                  <p:tgtEl>
                                    <p:spTgt spid="3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0" dur="500" fill="hold"/>
                                  <p:tgtEl>
                                    <p:spTgt spid="3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1" presetID="42" presetClass="entr" presetSubtype="0" fill="hold" grpId="0" nodeType="withEffect">
                            <p:stCondLst>
                              <p:cond delay="500"/>
                            </p:stCondLst>
                            <p:childTnLst>
                              <p:set>
                                <p:cBhvr>
                                  <p:cTn id="1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3" dur="500"/>
                                  <p:tgtEl>
                                    <p:spTgt spid="3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4" dur="500" fill="hold"/>
                                  <p:tgtEl>
                                    <p:spTgt spid="3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5" presetID="42" presetClass="entr" presetSubtype="0" fill="hold" grpId="0" nodeType="withEffect">
                            <p:stCondLst>
                              <p:cond delay="700"/>
                            </p:stCondLst>
                            <p:childTnLst>
                              <p:set>
                                <p:cBhvr>
                                  <p:cTn id="1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7" dur="500"/>
                                  <p:tgtEl>
                                    <p:spTgt spid="3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8" dur="500" fill="hold"/>
                                  <p:tgtEl>
                                    <p:spTgt spid="3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B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01830-3C49-9879-DBB1-BDF99BE9E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F2438"/>
                </a:solidFill>
              </a:rPr>
              <a:t>SOC as a Service - Always-On Defense</a:t>
            </a:r>
          </a:p>
        </p:txBody>
      </p:sp>
      <p:sp>
        <p:nvSpPr>
          <p:cNvPr id="30" name="SocPanel"/>
          <p:cNvSpPr/>
          <p:nvPr/>
        </p:nvSpPr>
        <p:spPr>
          <a:xfrm>
            <a:off x="838200" y="1968500"/>
            <a:ext cx="4826000" cy="4381500"/>
          </a:xfrm>
          <a:prstGeom prst="roundRect">
            <a:avLst>
              <a:gd name="adj" fmla="val 5000"/>
            </a:avLst>
          </a:prstGeom>
          <a:solidFill>
            <a:srgbClr val="DCEBF8"/>
          </a:solidFill>
          <a:ln w="12700">
            <a:solidFill>
              <a:srgbClr val="B8D4EA"/>
            </a:solidFill>
          </a:ln>
        </p:spPr>
        <p:txBody>
          <a:bodyPr lIns="304800" rIns="304800" anchor="ctr"/>
          <a:lstStyle/>
          <a:p>
            <a:pPr algn="ctr">
              <a:buNone/>
            </a:pPr>
            <a:r>
              <a:rPr lang="en-US" sz="6000" b="1" dirty="0">
                <a:solidFill>
                  <a:srgbClr val="0F4C81"/>
                </a:solidFill>
              </a:rPr>
              <a:t>24/7</a:t>
            </a:r>
          </a:p>
          <a:p>
            <a:pPr algn="ctr">
              <a:buNone/>
            </a:pPr>
            <a:r>
              <a:rPr lang="en-US" sz="2000" b="1" dirty="0">
                <a:solidFill>
                  <a:srgbClr val="0F2438"/>
                </a:solidFill>
              </a:rPr>
              <a:t>Security Operations Center</a:t>
            </a:r>
          </a:p>
          <a:p>
            <a:pPr algn="ctr">
              <a:buNone/>
            </a:pPr>
            <a:r>
              <a:rPr lang="en-US" sz="1500" dirty="0">
                <a:solidFill>
                  <a:srgbClr val="47586A"/>
                </a:solidFill>
              </a:rPr>
              <a:t>Continuous monitoring, detection and response - our analysts watch your environment so you don't have to.</a:t>
            </a:r>
          </a:p>
        </p:txBody>
      </p:sp>
      <p:sp>
        <p:nvSpPr>
          <p:cNvPr id="31" name="SocRow31"/>
          <p:cNvSpPr/>
          <p:nvPr/>
        </p:nvSpPr>
        <p:spPr>
          <a:xfrm>
            <a:off x="6197600" y="1968500"/>
            <a:ext cx="5156200" cy="952500"/>
          </a:xfrm>
          <a:prstGeom prst="roundRect">
            <a:avLst>
              <a:gd name="adj" fmla="val 10000"/>
            </a:avLst>
          </a:prstGeom>
          <a:solidFill>
            <a:srgbClr val="EEF4F9"/>
          </a:solidFill>
          <a:ln w="12700">
            <a:solidFill>
              <a:srgbClr val="D3E0EC"/>
            </a:solidFill>
          </a:ln>
        </p:spPr>
        <p:txBody>
          <a:bodyPr lIns="228600" tIns="76200" rIns="190500" bIns="76200" anchor="ctr"/>
          <a:lstStyle/>
          <a:p>
            <a:pPr>
              <a:buNone/>
            </a:pPr>
            <a:r>
              <a:rPr lang="en-US" sz="1500" b="1" dirty="0">
                <a:solidFill>
                  <a:srgbClr val="0F2438"/>
                </a:solidFill>
              </a:rPr>
              <a:t>Real-Time Threat Monitoring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XDR and SIEM-driven visibility across endpoints, network and cloud.</a:t>
            </a:r>
          </a:p>
        </p:txBody>
      </p:sp>
      <p:sp>
        <p:nvSpPr>
          <p:cNvPr id="32" name="SocRow32"/>
          <p:cNvSpPr/>
          <p:nvPr/>
        </p:nvSpPr>
        <p:spPr>
          <a:xfrm>
            <a:off x="6197600" y="3111500"/>
            <a:ext cx="5156200" cy="952500"/>
          </a:xfrm>
          <a:prstGeom prst="roundRect">
            <a:avLst>
              <a:gd name="adj" fmla="val 10000"/>
            </a:avLst>
          </a:prstGeom>
          <a:solidFill>
            <a:srgbClr val="EEF4F9"/>
          </a:solidFill>
          <a:ln w="12700">
            <a:solidFill>
              <a:srgbClr val="D3E0EC"/>
            </a:solidFill>
          </a:ln>
        </p:spPr>
        <p:txBody>
          <a:bodyPr lIns="228600" tIns="76200" rIns="190500" bIns="76200" anchor="ctr"/>
          <a:lstStyle/>
          <a:p>
            <a:pPr>
              <a:buNone/>
            </a:pPr>
            <a:r>
              <a:rPr lang="en-US" sz="1500" b="1" dirty="0">
                <a:solidFill>
                  <a:srgbClr val="0F2438"/>
                </a:solidFill>
              </a:rPr>
              <a:t>Alert Triage &amp; Incident Response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Rapid containment and remediation when threats emerge.</a:t>
            </a:r>
          </a:p>
        </p:txBody>
      </p:sp>
      <p:sp>
        <p:nvSpPr>
          <p:cNvPr id="33" name="SocRow33"/>
          <p:cNvSpPr/>
          <p:nvPr/>
        </p:nvSpPr>
        <p:spPr>
          <a:xfrm>
            <a:off x="6197600" y="4254500"/>
            <a:ext cx="5156200" cy="952500"/>
          </a:xfrm>
          <a:prstGeom prst="roundRect">
            <a:avLst>
              <a:gd name="adj" fmla="val 10000"/>
            </a:avLst>
          </a:prstGeom>
          <a:solidFill>
            <a:srgbClr val="EEF4F9"/>
          </a:solidFill>
          <a:ln w="12700">
            <a:solidFill>
              <a:srgbClr val="D3E0EC"/>
            </a:solidFill>
          </a:ln>
        </p:spPr>
        <p:txBody>
          <a:bodyPr lIns="228600" tIns="76200" rIns="190500" bIns="76200" anchor="ctr"/>
          <a:lstStyle/>
          <a:p>
            <a:pPr>
              <a:buNone/>
            </a:pPr>
            <a:r>
              <a:rPr lang="en-US" sz="1500" b="1" dirty="0">
                <a:solidFill>
                  <a:srgbClr val="0F2438"/>
                </a:solidFill>
              </a:rPr>
              <a:t>Threat Intelligence &amp; Hunting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Proactive hunts powered by the latest adversary intelligence.</a:t>
            </a:r>
          </a:p>
        </p:txBody>
      </p:sp>
      <p:sp>
        <p:nvSpPr>
          <p:cNvPr id="34" name="SocRow34"/>
          <p:cNvSpPr/>
          <p:nvPr/>
        </p:nvSpPr>
        <p:spPr>
          <a:xfrm>
            <a:off x="6197600" y="5397500"/>
            <a:ext cx="5156200" cy="952500"/>
          </a:xfrm>
          <a:prstGeom prst="roundRect">
            <a:avLst>
              <a:gd name="adj" fmla="val 10000"/>
            </a:avLst>
          </a:prstGeom>
          <a:solidFill>
            <a:srgbClr val="EEF4F9"/>
          </a:solidFill>
          <a:ln w="12700">
            <a:solidFill>
              <a:srgbClr val="D3E0EC"/>
            </a:solidFill>
          </a:ln>
        </p:spPr>
        <p:txBody>
          <a:bodyPr lIns="228600" tIns="76200" rIns="190500" bIns="76200" anchor="ctr"/>
          <a:lstStyle/>
          <a:p>
            <a:pPr>
              <a:buNone/>
            </a:pPr>
            <a:r>
              <a:rPr lang="en-US" sz="1500" b="1" dirty="0">
                <a:solidFill>
                  <a:srgbClr val="0F2438"/>
                </a:solidFill>
              </a:rPr>
              <a:t>Reporting &amp; Compliance Support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Clear dashboards and reports mapped to your compliance needs.</a:t>
            </a:r>
          </a:p>
        </p:txBody>
      </p:sp>
    </p:spTree>
    <p:extLst>
      <p:ext uri="{BB962C8B-B14F-4D97-AF65-F5344CB8AC3E}">
        <p14:creationId xmlns:p14="http://schemas.microsoft.com/office/powerpoint/2010/main" val="5778233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600"/>
                                  <p:tgtEl>
                                    <p:spTgt spid="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42" presetClass="entr" presetSubtype="0" fill="hold" grpId="0" nodeType="withEffect">
                            <p:stCondLst>
                              <p:cond delay="4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700"/>
                                  <p:tgtEl>
                                    <p:spTgt spid="3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0" dur="700" fill="hold"/>
                                  <p:tgtEl>
                                    <p:spTgt spid="3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1" presetID="42" presetClass="entr" presetSubtype="0" fill="hold" grpId="0" nodeType="withEffect">
                            <p:stCondLst>
                              <p:cond delay="800"/>
                            </p:stCondLst>
                            <p:childTnLst>
                              <p:set>
                                <p:cBhvr>
                                  <p:cTn id="1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3" dur="600"/>
                                  <p:tgtEl>
                                    <p:spTgt spid="3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4" dur="600" fill="hold"/>
                                  <p:tgtEl>
                                    <p:spTgt spid="3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5" presetID="42" presetClass="entr" presetSubtype="0" fill="hold" grpId="0" nodeType="withEffect">
                            <p:stCondLst>
                              <p:cond delay="1000"/>
                            </p:stCondLst>
                            <p:childTnLst>
                              <p:set>
                                <p:cBhvr>
                                  <p:cTn id="1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7" dur="600"/>
                                  <p:tgtEl>
                                    <p:spTgt spid="3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8" dur="600" fill="hold"/>
                                  <p:tgtEl>
                                    <p:spTgt spid="3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9" presetID="42" presetClass="entr" presetSubtype="0" fill="hold" grpId="0" nodeType="withEffect">
                            <p:stCondLst>
                              <p:cond delay="1200"/>
                            </p:stCondLst>
                            <p:childTnLst>
                              <p:set>
                                <p:cBhvr>
                                  <p:cTn id="2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1" dur="600"/>
                                  <p:tgtEl>
                                    <p:spTgt spid="3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2" dur="600" fill="hold"/>
                                  <p:tgtEl>
                                    <p:spTgt spid="3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3" presetID="42" presetClass="entr" presetSubtype="0" fill="hold" grpId="0" nodeType="withEffect">
                            <p:stCondLst>
                              <p:cond delay="1400"/>
                            </p:stCondLst>
                            <p:childTnLst>
                              <p:set>
                                <p:cBhvr>
                                  <p:cTn id="2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5" dur="600"/>
                                  <p:tgtEl>
                                    <p:spTgt spid="34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6" dur="600" fill="hold"/>
                                  <p:tgtEl>
                                    <p:spTgt spid="34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C45A1-2FDE-E2C7-C488-4AB356FA9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Products - Automated Testing &amp; Scanning</a:t>
            </a:r>
          </a:p>
        </p:txBody>
      </p:sp>
      <p:sp>
        <p:nvSpPr>
          <p:cNvPr id="30" name="ProdTile30"/>
          <p:cNvSpPr/>
          <p:nvPr/>
        </p:nvSpPr>
        <p:spPr>
          <a:xfrm>
            <a:off x="838200" y="20320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9DCEC"/>
            </a:solidFill>
          </a:ln>
        </p:spPr>
        <p:txBody>
          <a:bodyPr lIns="190500" tIns="762000" rIns="190500" bIns="152400" anchor="b"/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DefendShield-AutoPT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AI-driven automated pentesting with real-world attack simulation.</a:t>
            </a:r>
          </a:p>
        </p:txBody>
      </p:sp>
      <p:sp>
        <p:nvSpPr>
          <p:cNvPr id="31" name="ProdTile31"/>
          <p:cNvSpPr/>
          <p:nvPr/>
        </p:nvSpPr>
        <p:spPr>
          <a:xfrm>
            <a:off x="4406900" y="20320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9DCEC"/>
            </a:solidFill>
          </a:ln>
        </p:spPr>
        <p:txBody>
          <a:bodyPr lIns="190500" tIns="762000" rIns="190500" bIns="152400" anchor="b"/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DefendShield-DAST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Dynamic testing of running apps to expose exploitable flaws.</a:t>
            </a:r>
          </a:p>
        </p:txBody>
      </p:sp>
      <p:sp>
        <p:nvSpPr>
          <p:cNvPr id="32" name="ProdTile32"/>
          <p:cNvSpPr/>
          <p:nvPr/>
        </p:nvSpPr>
        <p:spPr>
          <a:xfrm>
            <a:off x="7975600" y="20320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9DCEC"/>
            </a:solidFill>
          </a:ln>
        </p:spPr>
        <p:txBody>
          <a:bodyPr lIns="190500" tIns="762000" rIns="190500" bIns="152400" anchor="b"/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DefendShield-APIScanner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Finds vulnerabilities across all your API endpoints.</a:t>
            </a:r>
          </a:p>
        </p:txBody>
      </p:sp>
      <p:sp>
        <p:nvSpPr>
          <p:cNvPr id="33" name="ProdTile33"/>
          <p:cNvSpPr/>
          <p:nvPr/>
        </p:nvSpPr>
        <p:spPr>
          <a:xfrm>
            <a:off x="838200" y="42545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9DCEC"/>
            </a:solidFill>
          </a:ln>
        </p:spPr>
        <p:txBody>
          <a:bodyPr lIns="190500" tIns="762000" rIns="190500" bIns="152400" anchor="b"/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DefendShield-VA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Scanner and agent-based vulnerability assessment.</a:t>
            </a:r>
          </a:p>
        </p:txBody>
      </p:sp>
      <p:sp>
        <p:nvSpPr>
          <p:cNvPr id="34" name="ProdTile34"/>
          <p:cNvSpPr/>
          <p:nvPr/>
        </p:nvSpPr>
        <p:spPr>
          <a:xfrm>
            <a:off x="4406900" y="42545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9DCEC"/>
            </a:solidFill>
          </a:ln>
        </p:spPr>
        <p:txBody>
          <a:bodyPr lIns="190500" tIns="762000" rIns="190500" bIns="152400" anchor="b"/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DefendShield-SAST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Static source-code analysis to catch flaws early in development.</a:t>
            </a:r>
          </a:p>
        </p:txBody>
      </p:sp>
      <p:sp>
        <p:nvSpPr>
          <p:cNvPr id="35" name="ProdTile35"/>
          <p:cNvSpPr/>
          <p:nvPr/>
        </p:nvSpPr>
        <p:spPr>
          <a:xfrm>
            <a:off x="7975600" y="4254500"/>
            <a:ext cx="3378200" cy="2032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9DCEC"/>
            </a:solidFill>
          </a:ln>
        </p:spPr>
        <p:txBody>
          <a:bodyPr lIns="190500" tIns="762000" rIns="190500" bIns="152400" anchor="b"/>
          <a:lstStyle/>
          <a:p>
            <a:pPr>
              <a:buNone/>
            </a:pPr>
            <a:r>
              <a:rPr lang="en-US" sz="1600" b="1" dirty="0">
                <a:solidFill>
                  <a:srgbClr val="0F2438"/>
                </a:solidFill>
              </a:rPr>
              <a:t>DefendShield-AutoWebPT</a:t>
            </a:r>
          </a:p>
          <a:p>
            <a:pPr>
              <a:buNone/>
            </a:pPr>
            <a:r>
              <a:rPr lang="en-US" sz="1400" dirty="0">
                <a:solidFill>
                  <a:srgbClr val="33475C"/>
                </a:solidFill>
              </a:rPr>
              <a:t>Automated AI web application penetration testing at scale.</a:t>
            </a:r>
          </a:p>
        </p:txBody>
      </p:sp>
      <p:pic>
        <p:nvPicPr>
          <p:cNvPr id="36" name="Graphic 36" descr="AI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8700" y="2209800"/>
            <a:ext cx="457200" cy="457200"/>
          </a:xfrm>
          <a:prstGeom prst="rect">
            <a:avLst/>
          </a:prstGeom>
        </p:spPr>
      </p:pic>
      <p:pic>
        <p:nvPicPr>
          <p:cNvPr id="37" name="Graphic 37" descr="Scanner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7400" y="2209800"/>
            <a:ext cx="457200" cy="457200"/>
          </a:xfrm>
          <a:prstGeom prst="rect">
            <a:avLst/>
          </a:prstGeom>
        </p:spPr>
      </p:pic>
      <p:pic>
        <p:nvPicPr>
          <p:cNvPr id="38" name="Graphic 38" descr="API scanner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66100" y="2209800"/>
            <a:ext cx="457200" cy="457200"/>
          </a:xfrm>
          <a:prstGeom prst="rect">
            <a:avLst/>
          </a:prstGeom>
        </p:spPr>
      </p:pic>
      <p:pic>
        <p:nvPicPr>
          <p:cNvPr id="39" name="Graphic 39" descr="Vulnerability scan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8700" y="4432300"/>
            <a:ext cx="457200" cy="457200"/>
          </a:xfrm>
          <a:prstGeom prst="rect">
            <a:avLst/>
          </a:prstGeom>
        </p:spPr>
      </p:pic>
      <p:pic>
        <p:nvPicPr>
          <p:cNvPr id="40" name="Graphic 40" descr="XDR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97400" y="4432300"/>
            <a:ext cx="457200" cy="457200"/>
          </a:xfrm>
          <a:prstGeom prst="rect">
            <a:avLst/>
          </a:prstGeom>
        </p:spPr>
      </p:pic>
      <p:pic>
        <p:nvPicPr>
          <p:cNvPr id="41" name="Graphic 41" descr="Firewall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66100" y="443230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7520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presetID="10" presetClass="entr" presetSubtype="0" fill="hold" grpId="0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6" dur="600"/>
                                  <p:tgtEl>
                                    <p:spTgt spid="2"/>
                                  </p:tgtEl>
                                </p:cBhvr>
                              </p:animEffect>
                            </p:childTnLst>
                          </p:cTn>
                        </p:par>
                        <p:par>
                          <p:cTn id="7" presetID="42" presetClass="entr" presetSubtype="0" fill="hold" grpId="0" nodeType="withEffect">
                            <p:stCondLst>
                              <p:cond delay="400"/>
                            </p:stCondLst>
                            <p:childTnLst>
                              <p:set>
                                <p:cBhvr>
                                  <p:cTn id="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9" dur="550"/>
                                  <p:tgtEl>
                                    <p:spTgt spid="3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0" dur="550" fill="hold"/>
                                  <p:tgtEl>
                                    <p:spTgt spid="3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1" presetID="42" presetClass="entr" presetSubtype="0" fill="hold" grpId="0" nodeType="withEffect">
                            <p:stCondLst>
                              <p:cond delay="400"/>
                            </p:stCondLst>
                            <p:childTnLst>
                              <p:set>
                                <p:cBhvr>
                                  <p:cTn id="1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6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3" dur="550"/>
                                  <p:tgtEl>
                                    <p:spTgt spid="36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4" dur="550" fill="hold"/>
                                  <p:tgtEl>
                                    <p:spTgt spid="36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5" presetID="42" presetClass="entr" presetSubtype="0" fill="hold" grpId="0" nodeType="withEffect">
                            <p:stCondLst>
                              <p:cond delay="600"/>
                            </p:stCondLst>
                            <p:childTnLst>
                              <p:set>
                                <p:cBhvr>
                                  <p:cTn id="1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7" dur="550"/>
                                  <p:tgtEl>
                                    <p:spTgt spid="3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18" dur="550" fill="hold"/>
                                  <p:tgtEl>
                                    <p:spTgt spid="3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19" presetID="42" presetClass="entr" presetSubtype="0" fill="hold" grpId="0" nodeType="withEffect">
                            <p:stCondLst>
                              <p:cond delay="600"/>
                            </p:stCondLst>
                            <p:childTnLst>
                              <p:set>
                                <p:cBhvr>
                                  <p:cTn id="2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7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1" dur="550"/>
                                  <p:tgtEl>
                                    <p:spTgt spid="37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2" dur="550" fill="hold"/>
                                  <p:tgtEl>
                                    <p:spTgt spid="37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3" presetID="42" presetClass="entr" presetSubtype="0" fill="hold" grpId="0" nodeType="withEffect">
                            <p:stCondLst>
                              <p:cond delay="800"/>
                            </p:stCondLst>
                            <p:childTnLst>
                              <p:set>
                                <p:cBhvr>
                                  <p:cTn id="2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5" dur="550"/>
                                  <p:tgtEl>
                                    <p:spTgt spid="32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26" dur="550" fill="hold"/>
                                  <p:tgtEl>
                                    <p:spTgt spid="32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27" presetID="42" presetClass="entr" presetSubtype="0" fill="hold" grpId="0" nodeType="withEffect">
                            <p:stCondLst>
                              <p:cond delay="800"/>
                            </p:stCondLst>
                            <p:childTnLst>
                              <p:set>
                                <p:cBhvr>
                                  <p:cTn id="2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8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9" dur="550"/>
                                  <p:tgtEl>
                                    <p:spTgt spid="38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0" dur="550" fill="hold"/>
                                  <p:tgtEl>
                                    <p:spTgt spid="38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1" presetID="42" presetClass="entr" presetSubtype="0" fill="hold" grpId="0" nodeType="withEffect">
                            <p:stCondLst>
                              <p:cond delay="1000"/>
                            </p:stCondLst>
                            <p:childTnLst>
                              <p:set>
                                <p:cBhvr>
                                  <p:cTn id="3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3" dur="550"/>
                                  <p:tgtEl>
                                    <p:spTgt spid="33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4" dur="550" fill="hold"/>
                                  <p:tgtEl>
                                    <p:spTgt spid="33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5" presetID="42" presetClass="entr" presetSubtype="0" fill="hold" grpId="0" nodeType="withEffect">
                            <p:stCondLst>
                              <p:cond delay="1000"/>
                            </p:stCondLst>
                            <p:childTnLst>
                              <p:set>
                                <p:cBhvr>
                                  <p:cTn id="3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9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37" dur="550"/>
                                  <p:tgtEl>
                                    <p:spTgt spid="39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38" dur="550" fill="hold"/>
                                  <p:tgtEl>
                                    <p:spTgt spid="39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39" presetID="42" presetClass="entr" presetSubtype="0" fill="hold" grpId="0" nodeType="withEffect">
                            <p:stCondLst>
                              <p:cond delay="1200"/>
                            </p:stCondLst>
                            <p:childTnLst>
                              <p:set>
                                <p:cBhvr>
                                  <p:cTn id="4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41" dur="550"/>
                                  <p:tgtEl>
                                    <p:spTgt spid="34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42" dur="550" fill="hold"/>
                                  <p:tgtEl>
                                    <p:spTgt spid="34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43" presetID="42" presetClass="entr" presetSubtype="0" fill="hold" grpId="0" nodeType="withEffect">
                            <p:stCondLst>
                              <p:cond delay="1200"/>
                            </p:stCondLst>
                            <p:childTnLst>
                              <p:set>
                                <p:cBhvr>
                                  <p:cTn id="4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45" dur="550"/>
                                  <p:tgtEl>
                                    <p:spTgt spid="40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46" dur="550" fill="hold"/>
                                  <p:tgtEl>
                                    <p:spTgt spid="40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47" presetID="42" presetClass="entr" presetSubtype="0" fill="hold" grpId="0" nodeType="withEffect">
                            <p:stCondLst>
                              <p:cond delay="1400"/>
                            </p:stCondLst>
                            <p:childTnLst>
                              <p:set>
                                <p:cBhvr>
                                  <p:cTn id="4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5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49" dur="550"/>
                                  <p:tgtEl>
                                    <p:spTgt spid="35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50" dur="550" fill="hold"/>
                                  <p:tgtEl>
                                    <p:spTgt spid="35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  <p:par>
                          <p:cTn id="51" presetID="42" presetClass="entr" presetSubtype="0" fill="hold" grpId="0" nodeType="withEffect">
                            <p:stCondLst>
                              <p:cond delay="1400"/>
                            </p:stCondLst>
                            <p:childTnLst>
                              <p:set>
                                <p:cBhvr>
                                  <p:cTn id="5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53" dur="550"/>
                                  <p:tgtEl>
                                    <p:spTgt spid="41"/>
                                  </p:tgtEl>
                                </p:cBhvr>
                              </p:animEffect>
                              <p:anim calcmode="lin" valueType="num">
                                <p:cBhvr additive="base">
                                  <p:cTn id="54" dur="550" fill="hold"/>
                                  <p:tgtEl>
                                    <p:spTgt spid="41"/>
                                  </p:tgtEl>
                                  <p:attrNameLst>
                                    <p:attrName>ppt_y</p:attrName>
                                  </p:attrNameLst>
                                </p:cBhvr>
                                <p:tavLst>
                                  <p:tav tm="0">
                                    <p:val>
                                      <p:strVal val="#ppt_y+.04"/>
                                    </p:val>
                                  </p:tav>
                                  <p:tav tm="100000">
                                    <p:val>
                                      <p:strVal val="#ppt_y"/>
                                    </p:val>
                                  </p:tav>
                                </p:tavLst>
                              </p:anim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theme/theme1.xml><?xml version="1.0" encoding="utf-8"?>
<a:theme xmlns:a="http://schemas.openxmlformats.org/drawingml/2006/main" name="Office Theme [1784524413641]">
  <a:themeElements>
    <a:clrScheme name="Office">
      <a:dk1>
        <a:srgbClr val="0F2438"/>
      </a:dk1>
      <a:lt1>
        <a:srgbClr val="FFFFFF"/>
      </a:lt1>
      <a:dk2>
        <a:srgbClr val="1B3A5C"/>
      </a:dk2>
      <a:lt2>
        <a:srgbClr val="EEF4F9"/>
      </a:lt2>
      <a:accent1>
        <a:srgbClr val="C8102E"/>
      </a:accent1>
      <a:accent2>
        <a:srgbClr val="2E9FD9"/>
      </a:accent2>
      <a:accent3>
        <a:srgbClr val="0F4C81"/>
      </a:accent3>
      <a:accent4>
        <a:srgbClr val="E85D6E"/>
      </a:accent4>
      <a:accent5>
        <a:srgbClr val="76C4EC"/>
      </a:accent5>
      <a:accent6>
        <a:srgbClr val="5A6B7C"/>
      </a:accent6>
      <a:hlink>
        <a:srgbClr val="467886"/>
      </a:hlink>
      <a:folHlink>
        <a:srgbClr val="96607D"/>
      </a:folHlink>
    </a:clrScheme>
    <a:fontScheme name="Office">
      <a:majorFont>
        <a:latin typeface="Montserra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Segoe UI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8D27897-CD23-447B-8083-78B068326F9C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66879280-4ca4-4f2b-bf4c-aa722c043698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1300</Words>
  <Application>Microsoft Office PowerPoint</Application>
  <PresentationFormat>Widescreen</PresentationFormat>
  <Paragraphs>220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Montserrat</vt:lpstr>
      <vt:lpstr>Segoe UI</vt:lpstr>
      <vt:lpstr>Office Theme [1784524413641]</vt:lpstr>
      <vt:lpstr>Securing Your Digital Future</vt:lpstr>
      <vt:lpstr>Who We Are</vt:lpstr>
      <vt:lpstr>Why Cybersecurity Can't Wait</vt:lpstr>
      <vt:lpstr>Core Penetration Testing Services</vt:lpstr>
      <vt:lpstr>Specialized Testing &amp; Offensive Operations</vt:lpstr>
      <vt:lpstr>Application Security Testing Services</vt:lpstr>
      <vt:lpstr>Advanced Assessments &amp; Digital Forensics</vt:lpstr>
      <vt:lpstr>SOC as a Service - Always-On Defense</vt:lpstr>
      <vt:lpstr>Our Products - Automated Testing &amp; Scanning</vt:lpstr>
      <vt:lpstr>Our Products - Pentest Ops &amp; Simulation</vt:lpstr>
      <vt:lpstr>Our Products - Detection, Defense &amp; Delivery</vt:lpstr>
      <vt:lpstr>Our Products - Scanning, Audit &amp; Analysis</vt:lpstr>
      <vt:lpstr>Our Products - Secure Access &amp; Credential Management</vt:lpstr>
      <vt:lpstr>Our Engagement Methodology</vt:lpstr>
      <vt:lpstr>Why Choose DefendShield</vt:lpstr>
      <vt:lpstr>PowerPoint Presentation</vt:lpstr>
      <vt:lpstr>Let's Secure Your Business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Sabareesh V K</dc:creator>
  <cp:lastModifiedBy>Sabareesh V K</cp:lastModifiedBy>
  <cp:revision>6</cp:revision>
  <dcterms:created xsi:type="dcterms:W3CDTF">2026-07-20T05:04:04Z</dcterms:created>
  <dcterms:modified xsi:type="dcterms:W3CDTF">2026-07-26T21:33:59Z</dcterms:modified>
</cp:coreProperties>
</file>